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258" r:id="rId3"/>
    <p:sldId id="257" r:id="rId4"/>
    <p:sldId id="259" r:id="rId5"/>
    <p:sldId id="264" r:id="rId6"/>
    <p:sldId id="260" r:id="rId7"/>
    <p:sldId id="261" r:id="rId8"/>
    <p:sldId id="263" r:id="rId9"/>
    <p:sldId id="265" r:id="rId10"/>
    <p:sldId id="266" r:id="rId11"/>
    <p:sldId id="267" r:id="rId12"/>
    <p:sldId id="285" r:id="rId13"/>
    <p:sldId id="268" r:id="rId14"/>
    <p:sldId id="281" r:id="rId15"/>
    <p:sldId id="269" r:id="rId16"/>
    <p:sldId id="270" r:id="rId17"/>
    <p:sldId id="278" r:id="rId18"/>
    <p:sldId id="271" r:id="rId19"/>
    <p:sldId id="279" r:id="rId20"/>
    <p:sldId id="272" r:id="rId21"/>
    <p:sldId id="273" r:id="rId22"/>
    <p:sldId id="280" r:id="rId23"/>
    <p:sldId id="274" r:id="rId24"/>
    <p:sldId id="284" r:id="rId25"/>
    <p:sldId id="275" r:id="rId26"/>
    <p:sldId id="276" r:id="rId27"/>
    <p:sldId id="277" r:id="rId28"/>
    <p:sldId id="262"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33CC"/>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76975" autoAdjust="0"/>
  </p:normalViewPr>
  <p:slideViewPr>
    <p:cSldViewPr snapToGrid="0">
      <p:cViewPr>
        <p:scale>
          <a:sx n="40" d="100"/>
          <a:sy n="40" d="100"/>
        </p:scale>
        <p:origin x="-1182" y="-384"/>
      </p:cViewPr>
      <p:guideLst>
        <p:guide orient="horz" pos="2160"/>
        <p:guide pos="2880"/>
      </p:guideLst>
    </p:cSldViewPr>
  </p:slideViewPr>
  <p:outlineViewPr>
    <p:cViewPr>
      <p:scale>
        <a:sx n="33" d="100"/>
        <a:sy n="33" d="100"/>
      </p:scale>
      <p:origin x="0" y="6348"/>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459982-A606-4A41-8DBB-62D68CB13247}" type="doc">
      <dgm:prSet loTypeId="urn:microsoft.com/office/officeart/2005/8/layout/cycle6" loCatId="cycle" qsTypeId="urn:microsoft.com/office/officeart/2005/8/quickstyle/3d5" qsCatId="3D" csTypeId="urn:microsoft.com/office/officeart/2005/8/colors/accent0_3" csCatId="mainScheme" phldr="1"/>
      <dgm:spPr/>
      <dgm:t>
        <a:bodyPr/>
        <a:lstStyle/>
        <a:p>
          <a:endParaRPr lang="en-US"/>
        </a:p>
      </dgm:t>
    </dgm:pt>
    <dgm:pt modelId="{7CEE398D-D55E-4A8C-A726-4FDDD5AD5F82}">
      <dgm:prSet phldrT="[Text]" custT="1"/>
      <dgm:spPr/>
      <dgm:t>
        <a:bodyPr/>
        <a:lstStyle/>
        <a:p>
          <a:r>
            <a:rPr lang="en-US" sz="3600" b="1" dirty="0" smtClean="0">
              <a:effectLst>
                <a:outerShdw blurRad="38100" dist="38100" dir="2700000" algn="tl">
                  <a:srgbClr val="000000">
                    <a:alpha val="43137"/>
                  </a:srgbClr>
                </a:outerShdw>
              </a:effectLst>
              <a:latin typeface="Arial Narrow" pitchFamily="34" charset="0"/>
            </a:rPr>
            <a:t>Faith </a:t>
          </a:r>
          <a:endParaRPr lang="en-US" sz="3600" b="1" dirty="0">
            <a:effectLst>
              <a:outerShdw blurRad="38100" dist="38100" dir="2700000" algn="tl">
                <a:srgbClr val="000000">
                  <a:alpha val="43137"/>
                </a:srgbClr>
              </a:outerShdw>
            </a:effectLst>
            <a:latin typeface="Arial Narrow" pitchFamily="34" charset="0"/>
          </a:endParaRPr>
        </a:p>
      </dgm:t>
    </dgm:pt>
    <dgm:pt modelId="{0BCC2457-5D8C-4C38-9ED1-1894D4B25F91}" type="parTrans" cxnId="{CC5DBA7C-A88E-4FC1-AE86-49494DEFB066}">
      <dgm:prSet/>
      <dgm:spPr/>
      <dgm:t>
        <a:bodyPr/>
        <a:lstStyle/>
        <a:p>
          <a:endParaRPr lang="en-US"/>
        </a:p>
      </dgm:t>
    </dgm:pt>
    <dgm:pt modelId="{CC855091-1454-4F76-B7CA-12F1B97E5C9F}" type="sibTrans" cxnId="{CC5DBA7C-A88E-4FC1-AE86-49494DEFB066}">
      <dgm:prSet/>
      <dgm:spPr/>
      <dgm:t>
        <a:bodyPr/>
        <a:lstStyle/>
        <a:p>
          <a:endParaRPr lang="en-US"/>
        </a:p>
      </dgm:t>
    </dgm:pt>
    <dgm:pt modelId="{4FA7725F-5F37-4BF4-9B1A-3FB06CD2C96D}">
      <dgm:prSet phldrT="[Text]" custT="1"/>
      <dgm:spPr/>
      <dgm:t>
        <a:bodyPr/>
        <a:lstStyle/>
        <a:p>
          <a:r>
            <a:rPr lang="en-US" sz="1800" b="1" dirty="0" smtClean="0">
              <a:effectLst>
                <a:outerShdw blurRad="38100" dist="38100" dir="2700000" algn="tl">
                  <a:srgbClr val="000000">
                    <a:alpha val="43137"/>
                  </a:srgbClr>
                </a:outerShdw>
              </a:effectLst>
              <a:latin typeface="Arial Narrow" pitchFamily="34" charset="0"/>
            </a:rPr>
            <a:t>Kindness</a:t>
          </a:r>
        </a:p>
        <a:p>
          <a:r>
            <a:rPr lang="en-US" sz="1600" b="1" dirty="0" smtClean="0">
              <a:effectLst>
                <a:outerShdw blurRad="38100" dist="38100" dir="2700000" algn="tl">
                  <a:srgbClr val="000000">
                    <a:alpha val="43137"/>
                  </a:srgbClr>
                </a:outerShdw>
              </a:effectLst>
              <a:latin typeface="Arial Narrow" pitchFamily="34" charset="0"/>
            </a:rPr>
            <a:t>Compassion</a:t>
          </a:r>
          <a:endParaRPr lang="en-US" sz="1600" b="1" dirty="0">
            <a:effectLst>
              <a:outerShdw blurRad="38100" dist="38100" dir="2700000" algn="tl">
                <a:srgbClr val="000000">
                  <a:alpha val="43137"/>
                </a:srgbClr>
              </a:outerShdw>
            </a:effectLst>
            <a:latin typeface="Arial Narrow" pitchFamily="34" charset="0"/>
          </a:endParaRPr>
        </a:p>
      </dgm:t>
    </dgm:pt>
    <dgm:pt modelId="{5A74C97C-E7B7-4384-9C7A-E83F3CAC93B8}" type="parTrans" cxnId="{F0FDB3BE-E6AA-4DCC-951D-FEE64545FB40}">
      <dgm:prSet/>
      <dgm:spPr/>
      <dgm:t>
        <a:bodyPr/>
        <a:lstStyle/>
        <a:p>
          <a:endParaRPr lang="en-US"/>
        </a:p>
      </dgm:t>
    </dgm:pt>
    <dgm:pt modelId="{F0C8F4A1-A8C3-4588-8873-4607969DE40A}" type="sibTrans" cxnId="{F0FDB3BE-E6AA-4DCC-951D-FEE64545FB40}">
      <dgm:prSet/>
      <dgm:spPr/>
      <dgm:t>
        <a:bodyPr/>
        <a:lstStyle/>
        <a:p>
          <a:endParaRPr lang="en-US"/>
        </a:p>
      </dgm:t>
    </dgm:pt>
    <dgm:pt modelId="{EE9B46EB-54D6-4BCB-9C5E-30C7ACDFEB91}">
      <dgm:prSet phldrT="[Text]" custT="1"/>
      <dgm:spPr/>
      <dgm:t>
        <a:bodyPr/>
        <a:lstStyle/>
        <a:p>
          <a:r>
            <a:rPr lang="en-US" sz="2400" b="1" dirty="0" err="1" smtClean="0">
              <a:effectLst>
                <a:outerShdw blurRad="38100" dist="38100" dir="2700000" algn="tl">
                  <a:srgbClr val="000000">
                    <a:alpha val="43137"/>
                  </a:srgbClr>
                </a:outerShdw>
              </a:effectLst>
              <a:latin typeface="Calibri" pitchFamily="34" charset="0"/>
            </a:rPr>
            <a:t>Respon-sibility</a:t>
          </a:r>
          <a:endParaRPr lang="en-US" sz="2400" b="1" dirty="0">
            <a:effectLst>
              <a:outerShdw blurRad="38100" dist="38100" dir="2700000" algn="tl">
                <a:srgbClr val="000000">
                  <a:alpha val="43137"/>
                </a:srgbClr>
              </a:outerShdw>
            </a:effectLst>
            <a:latin typeface="Calibri" pitchFamily="34" charset="0"/>
          </a:endParaRPr>
        </a:p>
      </dgm:t>
    </dgm:pt>
    <dgm:pt modelId="{9F4A9A80-3F33-487A-911C-32A0EDD09D56}" type="parTrans" cxnId="{BA7A94C9-2E21-4F07-9CE4-385531A13E1D}">
      <dgm:prSet/>
      <dgm:spPr/>
      <dgm:t>
        <a:bodyPr/>
        <a:lstStyle/>
        <a:p>
          <a:endParaRPr lang="en-US"/>
        </a:p>
      </dgm:t>
    </dgm:pt>
    <dgm:pt modelId="{B600DFD2-004E-4041-A42C-F8B1921C3A00}" type="sibTrans" cxnId="{BA7A94C9-2E21-4F07-9CE4-385531A13E1D}">
      <dgm:prSet/>
      <dgm:spPr/>
      <dgm:t>
        <a:bodyPr/>
        <a:lstStyle/>
        <a:p>
          <a:endParaRPr lang="en-US"/>
        </a:p>
      </dgm:t>
    </dgm:pt>
    <dgm:pt modelId="{BAC6127C-ADFA-4519-BBB6-6FC0E81A576F}">
      <dgm:prSet phldrT="[Text]" custT="1"/>
      <dgm:spPr/>
      <dgm:t>
        <a:bodyPr/>
        <a:lstStyle/>
        <a:p>
          <a:r>
            <a:rPr lang="en-US" sz="2400" b="1" dirty="0" smtClean="0">
              <a:effectLst>
                <a:outerShdw blurRad="38100" dist="38100" dir="2700000" algn="tl">
                  <a:srgbClr val="000000">
                    <a:alpha val="43137"/>
                  </a:srgbClr>
                </a:outerShdw>
              </a:effectLst>
              <a:latin typeface="Arial Narrow" pitchFamily="34" charset="0"/>
            </a:rPr>
            <a:t>Loyalty</a:t>
          </a:r>
        </a:p>
        <a:p>
          <a:r>
            <a:rPr lang="en-US" sz="1800" b="1" dirty="0" smtClean="0">
              <a:effectLst>
                <a:outerShdw blurRad="38100" dist="38100" dir="2700000" algn="tl">
                  <a:srgbClr val="000000">
                    <a:alpha val="43137"/>
                  </a:srgbClr>
                </a:outerShdw>
              </a:effectLst>
              <a:latin typeface="Agency FB" pitchFamily="34" charset="0"/>
            </a:rPr>
            <a:t>Commitment</a:t>
          </a:r>
          <a:endParaRPr lang="en-US" sz="1800" b="1" dirty="0">
            <a:effectLst>
              <a:outerShdw blurRad="38100" dist="38100" dir="2700000" algn="tl">
                <a:srgbClr val="000000">
                  <a:alpha val="43137"/>
                </a:srgbClr>
              </a:outerShdw>
            </a:effectLst>
            <a:latin typeface="Agency FB" pitchFamily="34" charset="0"/>
          </a:endParaRPr>
        </a:p>
      </dgm:t>
    </dgm:pt>
    <dgm:pt modelId="{A71CB207-595A-458E-8C74-FA819F4D160A}" type="parTrans" cxnId="{684AB395-748D-4CB7-B22F-FCA39F26BC3D}">
      <dgm:prSet/>
      <dgm:spPr/>
      <dgm:t>
        <a:bodyPr/>
        <a:lstStyle/>
        <a:p>
          <a:endParaRPr lang="en-US"/>
        </a:p>
      </dgm:t>
    </dgm:pt>
    <dgm:pt modelId="{B10596C4-33FB-4565-BFFE-0CD76343B8B7}" type="sibTrans" cxnId="{684AB395-748D-4CB7-B22F-FCA39F26BC3D}">
      <dgm:prSet/>
      <dgm:spPr/>
      <dgm:t>
        <a:bodyPr/>
        <a:lstStyle/>
        <a:p>
          <a:endParaRPr lang="en-US"/>
        </a:p>
      </dgm:t>
    </dgm:pt>
    <dgm:pt modelId="{2652C95F-4169-4E60-8A0B-8F066C6F604A}">
      <dgm:prSet custT="1"/>
      <dgm:spPr/>
      <dgm:t>
        <a:bodyPr/>
        <a:lstStyle/>
        <a:p>
          <a:r>
            <a:rPr lang="en-US" sz="2400" b="1" dirty="0" smtClean="0">
              <a:effectLst>
                <a:outerShdw blurRad="38100" dist="38100" dir="2700000" algn="tl">
                  <a:srgbClr val="000000">
                    <a:alpha val="43137"/>
                  </a:srgbClr>
                </a:outerShdw>
              </a:effectLst>
              <a:latin typeface="Arial Narrow" pitchFamily="34" charset="0"/>
            </a:rPr>
            <a:t>Respect</a:t>
          </a:r>
          <a:endParaRPr lang="en-US" sz="2400" b="1" dirty="0">
            <a:effectLst>
              <a:outerShdw blurRad="38100" dist="38100" dir="2700000" algn="tl">
                <a:srgbClr val="000000">
                  <a:alpha val="43137"/>
                </a:srgbClr>
              </a:outerShdw>
            </a:effectLst>
            <a:latin typeface="Arial Narrow" pitchFamily="34" charset="0"/>
          </a:endParaRPr>
        </a:p>
      </dgm:t>
    </dgm:pt>
    <dgm:pt modelId="{AEAF1621-DB2B-451E-832F-E5BEA9AFB988}" type="parTrans" cxnId="{2B6F556B-E0F8-45DF-B91D-8E97428E494A}">
      <dgm:prSet/>
      <dgm:spPr/>
      <dgm:t>
        <a:bodyPr/>
        <a:lstStyle/>
        <a:p>
          <a:endParaRPr lang="en-US"/>
        </a:p>
      </dgm:t>
    </dgm:pt>
    <dgm:pt modelId="{EE39F989-48FA-46C6-9FF2-583FCA4B45C7}" type="sibTrans" cxnId="{2B6F556B-E0F8-45DF-B91D-8E97428E494A}">
      <dgm:prSet/>
      <dgm:spPr/>
      <dgm:t>
        <a:bodyPr/>
        <a:lstStyle/>
        <a:p>
          <a:endParaRPr lang="en-US"/>
        </a:p>
      </dgm:t>
    </dgm:pt>
    <dgm:pt modelId="{B899E16D-79FD-4214-A72D-4775516C265D}">
      <dgm:prSet custT="1"/>
      <dgm:spPr/>
      <dgm:t>
        <a:bodyPr/>
        <a:lstStyle/>
        <a:p>
          <a:r>
            <a:rPr lang="en-US" sz="2400" b="1" dirty="0" smtClean="0">
              <a:effectLst>
                <a:outerShdw blurRad="38100" dist="38100" dir="2700000" algn="tl">
                  <a:srgbClr val="000000">
                    <a:alpha val="43137"/>
                  </a:srgbClr>
                </a:outerShdw>
              </a:effectLst>
              <a:latin typeface="Arial Narrow" pitchFamily="34" charset="0"/>
            </a:rPr>
            <a:t>Honesty</a:t>
          </a:r>
        </a:p>
        <a:p>
          <a:r>
            <a:rPr lang="en-US" sz="2400" b="1" dirty="0" smtClean="0">
              <a:effectLst>
                <a:outerShdw blurRad="38100" dist="38100" dir="2700000" algn="tl">
                  <a:srgbClr val="000000">
                    <a:alpha val="43137"/>
                  </a:srgbClr>
                </a:outerShdw>
              </a:effectLst>
              <a:latin typeface="Arial Narrow" pitchFamily="34" charset="0"/>
            </a:rPr>
            <a:t>Integrity</a:t>
          </a:r>
          <a:endParaRPr lang="en-US" sz="2400" b="1" dirty="0">
            <a:effectLst>
              <a:outerShdw blurRad="38100" dist="38100" dir="2700000" algn="tl">
                <a:srgbClr val="000000">
                  <a:alpha val="43137"/>
                </a:srgbClr>
              </a:outerShdw>
            </a:effectLst>
            <a:latin typeface="Arial Narrow" pitchFamily="34" charset="0"/>
          </a:endParaRPr>
        </a:p>
      </dgm:t>
    </dgm:pt>
    <dgm:pt modelId="{883E99E5-6F88-4585-AE73-7B45635074A5}" type="parTrans" cxnId="{F7E1683A-00DA-4874-9230-5AFE2969A41B}">
      <dgm:prSet/>
      <dgm:spPr/>
      <dgm:t>
        <a:bodyPr/>
        <a:lstStyle/>
        <a:p>
          <a:endParaRPr lang="en-US"/>
        </a:p>
      </dgm:t>
    </dgm:pt>
    <dgm:pt modelId="{29E979EF-4F2B-46B5-972B-58225DB42036}" type="sibTrans" cxnId="{F7E1683A-00DA-4874-9230-5AFE2969A41B}">
      <dgm:prSet/>
      <dgm:spPr/>
      <dgm:t>
        <a:bodyPr/>
        <a:lstStyle/>
        <a:p>
          <a:endParaRPr lang="en-US"/>
        </a:p>
      </dgm:t>
    </dgm:pt>
    <dgm:pt modelId="{F7972764-04A9-4FA2-A51B-3225A5520DDF}">
      <dgm:prSet custT="1"/>
      <dgm:spPr/>
      <dgm:t>
        <a:bodyPr/>
        <a:lstStyle/>
        <a:p>
          <a:r>
            <a:rPr lang="en-US" sz="2400" b="1" dirty="0" smtClean="0">
              <a:effectLst>
                <a:outerShdw blurRad="38100" dist="38100" dir="2700000" algn="tl">
                  <a:srgbClr val="000000">
                    <a:alpha val="43137"/>
                  </a:srgbClr>
                </a:outerShdw>
              </a:effectLst>
              <a:latin typeface="Arial Narrow" pitchFamily="34" charset="0"/>
            </a:rPr>
            <a:t>Humility</a:t>
          </a:r>
        </a:p>
        <a:p>
          <a:r>
            <a:rPr lang="en-US" sz="2400" b="1" dirty="0" smtClean="0">
              <a:effectLst>
                <a:outerShdw blurRad="38100" dist="38100" dir="2700000" algn="tl">
                  <a:srgbClr val="000000">
                    <a:alpha val="43137"/>
                  </a:srgbClr>
                </a:outerShdw>
              </a:effectLst>
              <a:latin typeface="Arial Narrow" pitchFamily="34" charset="0"/>
            </a:rPr>
            <a:t>Peace</a:t>
          </a:r>
          <a:endParaRPr lang="en-US" sz="2400" b="1" dirty="0">
            <a:effectLst>
              <a:outerShdw blurRad="38100" dist="38100" dir="2700000" algn="tl">
                <a:srgbClr val="000000">
                  <a:alpha val="43137"/>
                </a:srgbClr>
              </a:outerShdw>
            </a:effectLst>
            <a:latin typeface="Arial Narrow" pitchFamily="34" charset="0"/>
          </a:endParaRPr>
        </a:p>
      </dgm:t>
    </dgm:pt>
    <dgm:pt modelId="{E013E0BB-B28C-4689-81F7-641F9A3A2AB5}" type="parTrans" cxnId="{12387CE7-3A2B-4992-8C50-5F92BAD6F079}">
      <dgm:prSet/>
      <dgm:spPr/>
      <dgm:t>
        <a:bodyPr/>
        <a:lstStyle/>
        <a:p>
          <a:endParaRPr lang="en-US"/>
        </a:p>
      </dgm:t>
    </dgm:pt>
    <dgm:pt modelId="{C4F05BD7-17E4-4EE1-9268-54EC7C3F38E7}" type="sibTrans" cxnId="{12387CE7-3A2B-4992-8C50-5F92BAD6F079}">
      <dgm:prSet/>
      <dgm:spPr/>
      <dgm:t>
        <a:bodyPr/>
        <a:lstStyle/>
        <a:p>
          <a:endParaRPr lang="en-US"/>
        </a:p>
      </dgm:t>
    </dgm:pt>
    <dgm:pt modelId="{F98FF112-8290-45E4-A0B7-085B526A89D6}">
      <dgm:prSet phldrT="[Text]" custT="1"/>
      <dgm:spPr/>
      <dgm:t>
        <a:bodyPr/>
        <a:lstStyle/>
        <a:p>
          <a:r>
            <a:rPr lang="en-US" sz="2000" b="1" dirty="0" smtClean="0">
              <a:effectLst>
                <a:outerShdw blurRad="38100" dist="38100" dir="2700000" algn="tl">
                  <a:srgbClr val="000000">
                    <a:alpha val="43137"/>
                  </a:srgbClr>
                </a:outerShdw>
              </a:effectLst>
              <a:latin typeface="Arial Narrow" pitchFamily="34" charset="0"/>
            </a:rPr>
            <a:t>Patience</a:t>
          </a:r>
          <a:endParaRPr lang="en-US" sz="2000" b="1" dirty="0">
            <a:effectLst>
              <a:outerShdw blurRad="38100" dist="38100" dir="2700000" algn="tl">
                <a:srgbClr val="000000">
                  <a:alpha val="43137"/>
                </a:srgbClr>
              </a:outerShdw>
            </a:effectLst>
            <a:latin typeface="Arial Narrow" pitchFamily="34" charset="0"/>
          </a:endParaRPr>
        </a:p>
      </dgm:t>
    </dgm:pt>
    <dgm:pt modelId="{DD1620F6-A358-4017-BAA3-56C0108C3832}" type="parTrans" cxnId="{8E27C18D-D6A1-4FC8-94D4-80058EECF54B}">
      <dgm:prSet/>
      <dgm:spPr/>
      <dgm:t>
        <a:bodyPr/>
        <a:lstStyle/>
        <a:p>
          <a:endParaRPr lang="en-US"/>
        </a:p>
      </dgm:t>
    </dgm:pt>
    <dgm:pt modelId="{FE81E7FC-7F82-45F4-B4CD-06B3C97002BA}" type="sibTrans" cxnId="{8E27C18D-D6A1-4FC8-94D4-80058EECF54B}">
      <dgm:prSet/>
      <dgm:spPr/>
      <dgm:t>
        <a:bodyPr/>
        <a:lstStyle/>
        <a:p>
          <a:endParaRPr lang="en-US"/>
        </a:p>
      </dgm:t>
    </dgm:pt>
    <dgm:pt modelId="{60F39D9C-EF8E-4AD9-8C14-983DB736CDD6}">
      <dgm:prSet custT="1"/>
      <dgm:spPr/>
      <dgm:t>
        <a:bodyPr/>
        <a:lstStyle/>
        <a:p>
          <a:r>
            <a:rPr lang="en-US" sz="2400" b="1" dirty="0" smtClean="0">
              <a:effectLst>
                <a:outerShdw blurRad="38100" dist="38100" dir="2700000" algn="tl">
                  <a:srgbClr val="000000">
                    <a:alpha val="43137"/>
                  </a:srgbClr>
                </a:outerShdw>
              </a:effectLst>
              <a:latin typeface="Arial Narrow" pitchFamily="34" charset="0"/>
            </a:rPr>
            <a:t>Self-</a:t>
          </a:r>
        </a:p>
        <a:p>
          <a:r>
            <a:rPr lang="en-US" sz="2400" b="1" dirty="0" smtClean="0">
              <a:effectLst>
                <a:outerShdw blurRad="38100" dist="38100" dir="2700000" algn="tl">
                  <a:srgbClr val="000000">
                    <a:alpha val="43137"/>
                  </a:srgbClr>
                </a:outerShdw>
              </a:effectLst>
              <a:latin typeface="Arial Narrow" pitchFamily="34" charset="0"/>
            </a:rPr>
            <a:t>Control</a:t>
          </a:r>
          <a:endParaRPr lang="en-US" sz="2400" b="1" dirty="0">
            <a:effectLst>
              <a:outerShdw blurRad="38100" dist="38100" dir="2700000" algn="tl">
                <a:srgbClr val="000000">
                  <a:alpha val="43137"/>
                </a:srgbClr>
              </a:outerShdw>
            </a:effectLst>
            <a:latin typeface="Arial Narrow" pitchFamily="34" charset="0"/>
          </a:endParaRPr>
        </a:p>
      </dgm:t>
    </dgm:pt>
    <dgm:pt modelId="{A1859AF1-BDCA-43D4-AC74-8E970D69EE9B}" type="parTrans" cxnId="{4332F780-4437-43F7-9A91-F54DB06E6B58}">
      <dgm:prSet/>
      <dgm:spPr/>
      <dgm:t>
        <a:bodyPr/>
        <a:lstStyle/>
        <a:p>
          <a:endParaRPr lang="en-US"/>
        </a:p>
      </dgm:t>
    </dgm:pt>
    <dgm:pt modelId="{61C11785-2BA2-4AF9-A463-96E52778F2EB}" type="sibTrans" cxnId="{4332F780-4437-43F7-9A91-F54DB06E6B58}">
      <dgm:prSet/>
      <dgm:spPr/>
      <dgm:t>
        <a:bodyPr/>
        <a:lstStyle/>
        <a:p>
          <a:endParaRPr lang="en-US"/>
        </a:p>
      </dgm:t>
    </dgm:pt>
    <dgm:pt modelId="{D7CC799D-A273-4611-B8B3-F67B4F7EA82F}" type="pres">
      <dgm:prSet presAssocID="{EC459982-A606-4A41-8DBB-62D68CB13247}" presName="cycle" presStyleCnt="0">
        <dgm:presLayoutVars>
          <dgm:dir/>
          <dgm:resizeHandles val="exact"/>
        </dgm:presLayoutVars>
      </dgm:prSet>
      <dgm:spPr/>
      <dgm:t>
        <a:bodyPr/>
        <a:lstStyle/>
        <a:p>
          <a:endParaRPr lang="en-US"/>
        </a:p>
      </dgm:t>
    </dgm:pt>
    <dgm:pt modelId="{EA88CA38-23E9-4740-8D2F-17DB47403C63}" type="pres">
      <dgm:prSet presAssocID="{7CEE398D-D55E-4A8C-A726-4FDDD5AD5F82}" presName="node" presStyleLbl="node1" presStyleIdx="0" presStyleCnt="9">
        <dgm:presLayoutVars>
          <dgm:bulletEnabled val="1"/>
        </dgm:presLayoutVars>
      </dgm:prSet>
      <dgm:spPr/>
      <dgm:t>
        <a:bodyPr/>
        <a:lstStyle/>
        <a:p>
          <a:endParaRPr lang="en-US"/>
        </a:p>
      </dgm:t>
    </dgm:pt>
    <dgm:pt modelId="{FFFFCB36-37B2-4BAD-ADF1-98AFB5CD5BB8}" type="pres">
      <dgm:prSet presAssocID="{7CEE398D-D55E-4A8C-A726-4FDDD5AD5F82}" presName="spNode" presStyleCnt="0"/>
      <dgm:spPr/>
    </dgm:pt>
    <dgm:pt modelId="{18D640EA-D234-4264-B4F5-4CD4EE50AB09}" type="pres">
      <dgm:prSet presAssocID="{CC855091-1454-4F76-B7CA-12F1B97E5C9F}" presName="sibTrans" presStyleLbl="sibTrans1D1" presStyleIdx="0" presStyleCnt="9"/>
      <dgm:spPr/>
      <dgm:t>
        <a:bodyPr/>
        <a:lstStyle/>
        <a:p>
          <a:endParaRPr lang="en-US"/>
        </a:p>
      </dgm:t>
    </dgm:pt>
    <dgm:pt modelId="{9A522F0C-6B59-4E60-B76E-67B63AC43194}" type="pres">
      <dgm:prSet presAssocID="{2652C95F-4169-4E60-8A0B-8F066C6F604A}" presName="node" presStyleLbl="node1" presStyleIdx="1" presStyleCnt="9">
        <dgm:presLayoutVars>
          <dgm:bulletEnabled val="1"/>
        </dgm:presLayoutVars>
      </dgm:prSet>
      <dgm:spPr/>
      <dgm:t>
        <a:bodyPr/>
        <a:lstStyle/>
        <a:p>
          <a:endParaRPr lang="en-US"/>
        </a:p>
      </dgm:t>
    </dgm:pt>
    <dgm:pt modelId="{244C0DD1-5030-44F7-A8AE-D215147F19A8}" type="pres">
      <dgm:prSet presAssocID="{2652C95F-4169-4E60-8A0B-8F066C6F604A}" presName="spNode" presStyleCnt="0"/>
      <dgm:spPr/>
    </dgm:pt>
    <dgm:pt modelId="{0451BE1B-4669-4342-BF5C-F85CE59C6B9F}" type="pres">
      <dgm:prSet presAssocID="{EE39F989-48FA-46C6-9FF2-583FCA4B45C7}" presName="sibTrans" presStyleLbl="sibTrans1D1" presStyleIdx="1" presStyleCnt="9"/>
      <dgm:spPr/>
      <dgm:t>
        <a:bodyPr/>
        <a:lstStyle/>
        <a:p>
          <a:endParaRPr lang="en-US"/>
        </a:p>
      </dgm:t>
    </dgm:pt>
    <dgm:pt modelId="{7DEFBFDE-07D0-4B89-B4C1-D72DEE4204E8}" type="pres">
      <dgm:prSet presAssocID="{4FA7725F-5F37-4BF4-9B1A-3FB06CD2C96D}" presName="node" presStyleLbl="node1" presStyleIdx="2" presStyleCnt="9">
        <dgm:presLayoutVars>
          <dgm:bulletEnabled val="1"/>
        </dgm:presLayoutVars>
      </dgm:prSet>
      <dgm:spPr/>
      <dgm:t>
        <a:bodyPr/>
        <a:lstStyle/>
        <a:p>
          <a:endParaRPr lang="en-US"/>
        </a:p>
      </dgm:t>
    </dgm:pt>
    <dgm:pt modelId="{276D5C0A-331F-44DC-9527-8C80AEE9BEAC}" type="pres">
      <dgm:prSet presAssocID="{4FA7725F-5F37-4BF4-9B1A-3FB06CD2C96D}" presName="spNode" presStyleCnt="0"/>
      <dgm:spPr/>
    </dgm:pt>
    <dgm:pt modelId="{0E988008-71B8-47DE-821F-D66BBBC293AE}" type="pres">
      <dgm:prSet presAssocID="{F0C8F4A1-A8C3-4588-8873-4607969DE40A}" presName="sibTrans" presStyleLbl="sibTrans1D1" presStyleIdx="2" presStyleCnt="9"/>
      <dgm:spPr/>
      <dgm:t>
        <a:bodyPr/>
        <a:lstStyle/>
        <a:p>
          <a:endParaRPr lang="en-US"/>
        </a:p>
      </dgm:t>
    </dgm:pt>
    <dgm:pt modelId="{C0EAF63D-45ED-48AD-888A-741A23F44897}" type="pres">
      <dgm:prSet presAssocID="{B899E16D-79FD-4214-A72D-4775516C265D}" presName="node" presStyleLbl="node1" presStyleIdx="3" presStyleCnt="9">
        <dgm:presLayoutVars>
          <dgm:bulletEnabled val="1"/>
        </dgm:presLayoutVars>
      </dgm:prSet>
      <dgm:spPr/>
      <dgm:t>
        <a:bodyPr/>
        <a:lstStyle/>
        <a:p>
          <a:endParaRPr lang="en-US"/>
        </a:p>
      </dgm:t>
    </dgm:pt>
    <dgm:pt modelId="{020D2864-58A7-4B17-BC1D-F137B40BFB25}" type="pres">
      <dgm:prSet presAssocID="{B899E16D-79FD-4214-A72D-4775516C265D}" presName="spNode" presStyleCnt="0"/>
      <dgm:spPr/>
    </dgm:pt>
    <dgm:pt modelId="{177582A6-7325-4A18-8165-777130E40520}" type="pres">
      <dgm:prSet presAssocID="{29E979EF-4F2B-46B5-972B-58225DB42036}" presName="sibTrans" presStyleLbl="sibTrans1D1" presStyleIdx="3" presStyleCnt="9"/>
      <dgm:spPr/>
      <dgm:t>
        <a:bodyPr/>
        <a:lstStyle/>
        <a:p>
          <a:endParaRPr lang="en-US"/>
        </a:p>
      </dgm:t>
    </dgm:pt>
    <dgm:pt modelId="{5C8DC879-B0D2-4E3D-8D2A-AB2FA9FF24ED}" type="pres">
      <dgm:prSet presAssocID="{F98FF112-8290-45E4-A0B7-085B526A89D6}" presName="node" presStyleLbl="node1" presStyleIdx="4" presStyleCnt="9">
        <dgm:presLayoutVars>
          <dgm:bulletEnabled val="1"/>
        </dgm:presLayoutVars>
      </dgm:prSet>
      <dgm:spPr/>
      <dgm:t>
        <a:bodyPr/>
        <a:lstStyle/>
        <a:p>
          <a:endParaRPr lang="en-US"/>
        </a:p>
      </dgm:t>
    </dgm:pt>
    <dgm:pt modelId="{0B5644E5-2E80-4E5C-B86D-E0A61260CF2A}" type="pres">
      <dgm:prSet presAssocID="{F98FF112-8290-45E4-A0B7-085B526A89D6}" presName="spNode" presStyleCnt="0"/>
      <dgm:spPr/>
    </dgm:pt>
    <dgm:pt modelId="{D681B778-2DE0-4191-AE10-C399E42B13F0}" type="pres">
      <dgm:prSet presAssocID="{FE81E7FC-7F82-45F4-B4CD-06B3C97002BA}" presName="sibTrans" presStyleLbl="sibTrans1D1" presStyleIdx="4" presStyleCnt="9"/>
      <dgm:spPr/>
      <dgm:t>
        <a:bodyPr/>
        <a:lstStyle/>
        <a:p>
          <a:endParaRPr lang="en-US"/>
        </a:p>
      </dgm:t>
    </dgm:pt>
    <dgm:pt modelId="{C3026067-66F9-43E1-9A9F-7E51F60E5033}" type="pres">
      <dgm:prSet presAssocID="{F7972764-04A9-4FA2-A51B-3225A5520DDF}" presName="node" presStyleLbl="node1" presStyleIdx="5" presStyleCnt="9">
        <dgm:presLayoutVars>
          <dgm:bulletEnabled val="1"/>
        </dgm:presLayoutVars>
      </dgm:prSet>
      <dgm:spPr/>
      <dgm:t>
        <a:bodyPr/>
        <a:lstStyle/>
        <a:p>
          <a:endParaRPr lang="en-US"/>
        </a:p>
      </dgm:t>
    </dgm:pt>
    <dgm:pt modelId="{85B12DF2-A852-4A50-ACE6-2C173A3ACBDA}" type="pres">
      <dgm:prSet presAssocID="{F7972764-04A9-4FA2-A51B-3225A5520DDF}" presName="spNode" presStyleCnt="0"/>
      <dgm:spPr/>
    </dgm:pt>
    <dgm:pt modelId="{10706090-37D4-441B-A24D-AF8B1E36EC6C}" type="pres">
      <dgm:prSet presAssocID="{C4F05BD7-17E4-4EE1-9268-54EC7C3F38E7}" presName="sibTrans" presStyleLbl="sibTrans1D1" presStyleIdx="5" presStyleCnt="9"/>
      <dgm:spPr/>
      <dgm:t>
        <a:bodyPr/>
        <a:lstStyle/>
        <a:p>
          <a:endParaRPr lang="en-US"/>
        </a:p>
      </dgm:t>
    </dgm:pt>
    <dgm:pt modelId="{E48B36FF-75AF-4E9E-A28D-73A4C98388E1}" type="pres">
      <dgm:prSet presAssocID="{EE9B46EB-54D6-4BCB-9C5E-30C7ACDFEB91}" presName="node" presStyleLbl="node1" presStyleIdx="6" presStyleCnt="9">
        <dgm:presLayoutVars>
          <dgm:bulletEnabled val="1"/>
        </dgm:presLayoutVars>
      </dgm:prSet>
      <dgm:spPr/>
      <dgm:t>
        <a:bodyPr/>
        <a:lstStyle/>
        <a:p>
          <a:endParaRPr lang="en-US"/>
        </a:p>
      </dgm:t>
    </dgm:pt>
    <dgm:pt modelId="{1798F185-9058-460B-93E8-FF23AD9CBCDA}" type="pres">
      <dgm:prSet presAssocID="{EE9B46EB-54D6-4BCB-9C5E-30C7ACDFEB91}" presName="spNode" presStyleCnt="0"/>
      <dgm:spPr/>
    </dgm:pt>
    <dgm:pt modelId="{EA7A6E18-6A7C-4A7D-9C03-BB5D1260099C}" type="pres">
      <dgm:prSet presAssocID="{B600DFD2-004E-4041-A42C-F8B1921C3A00}" presName="sibTrans" presStyleLbl="sibTrans1D1" presStyleIdx="6" presStyleCnt="9"/>
      <dgm:spPr/>
      <dgm:t>
        <a:bodyPr/>
        <a:lstStyle/>
        <a:p>
          <a:endParaRPr lang="en-US"/>
        </a:p>
      </dgm:t>
    </dgm:pt>
    <dgm:pt modelId="{E11A8403-78B1-45C7-B562-3A233380792B}" type="pres">
      <dgm:prSet presAssocID="{60F39D9C-EF8E-4AD9-8C14-983DB736CDD6}" presName="node" presStyleLbl="node1" presStyleIdx="7" presStyleCnt="9">
        <dgm:presLayoutVars>
          <dgm:bulletEnabled val="1"/>
        </dgm:presLayoutVars>
      </dgm:prSet>
      <dgm:spPr/>
      <dgm:t>
        <a:bodyPr/>
        <a:lstStyle/>
        <a:p>
          <a:endParaRPr lang="en-US"/>
        </a:p>
      </dgm:t>
    </dgm:pt>
    <dgm:pt modelId="{3DFC3E38-8B24-4DAA-A7E4-3B585A63DC5A}" type="pres">
      <dgm:prSet presAssocID="{60F39D9C-EF8E-4AD9-8C14-983DB736CDD6}" presName="spNode" presStyleCnt="0"/>
      <dgm:spPr/>
    </dgm:pt>
    <dgm:pt modelId="{7B136095-54E4-4898-A347-54555E93457F}" type="pres">
      <dgm:prSet presAssocID="{61C11785-2BA2-4AF9-A463-96E52778F2EB}" presName="sibTrans" presStyleLbl="sibTrans1D1" presStyleIdx="7" presStyleCnt="9"/>
      <dgm:spPr/>
      <dgm:t>
        <a:bodyPr/>
        <a:lstStyle/>
        <a:p>
          <a:endParaRPr lang="en-US"/>
        </a:p>
      </dgm:t>
    </dgm:pt>
    <dgm:pt modelId="{828DC71E-2CD7-40CC-996F-D85C8B198502}" type="pres">
      <dgm:prSet presAssocID="{BAC6127C-ADFA-4519-BBB6-6FC0E81A576F}" presName="node" presStyleLbl="node1" presStyleIdx="8" presStyleCnt="9">
        <dgm:presLayoutVars>
          <dgm:bulletEnabled val="1"/>
        </dgm:presLayoutVars>
      </dgm:prSet>
      <dgm:spPr/>
      <dgm:t>
        <a:bodyPr/>
        <a:lstStyle/>
        <a:p>
          <a:endParaRPr lang="en-US"/>
        </a:p>
      </dgm:t>
    </dgm:pt>
    <dgm:pt modelId="{D377832B-BC7B-41BE-BDAC-0B8A79B3AE7D}" type="pres">
      <dgm:prSet presAssocID="{BAC6127C-ADFA-4519-BBB6-6FC0E81A576F}" presName="spNode" presStyleCnt="0"/>
      <dgm:spPr/>
    </dgm:pt>
    <dgm:pt modelId="{11F0B243-4099-45D5-B53E-04F77E7C7ED2}" type="pres">
      <dgm:prSet presAssocID="{B10596C4-33FB-4565-BFFE-0CD76343B8B7}" presName="sibTrans" presStyleLbl="sibTrans1D1" presStyleIdx="8" presStyleCnt="9"/>
      <dgm:spPr/>
      <dgm:t>
        <a:bodyPr/>
        <a:lstStyle/>
        <a:p>
          <a:endParaRPr lang="en-US"/>
        </a:p>
      </dgm:t>
    </dgm:pt>
  </dgm:ptLst>
  <dgm:cxnLst>
    <dgm:cxn modelId="{74D7DAD8-D86C-4244-8A18-95533E6AA8AB}" type="presOf" srcId="{FE81E7FC-7F82-45F4-B4CD-06B3C97002BA}" destId="{D681B778-2DE0-4191-AE10-C399E42B13F0}" srcOrd="0" destOrd="0" presId="urn:microsoft.com/office/officeart/2005/8/layout/cycle6"/>
    <dgm:cxn modelId="{6AA9849A-5916-475C-A979-AB982D965D5B}" type="presOf" srcId="{4FA7725F-5F37-4BF4-9B1A-3FB06CD2C96D}" destId="{7DEFBFDE-07D0-4B89-B4C1-D72DEE4204E8}" srcOrd="0" destOrd="0" presId="urn:microsoft.com/office/officeart/2005/8/layout/cycle6"/>
    <dgm:cxn modelId="{BA7A94C9-2E21-4F07-9CE4-385531A13E1D}" srcId="{EC459982-A606-4A41-8DBB-62D68CB13247}" destId="{EE9B46EB-54D6-4BCB-9C5E-30C7ACDFEB91}" srcOrd="6" destOrd="0" parTransId="{9F4A9A80-3F33-487A-911C-32A0EDD09D56}" sibTransId="{B600DFD2-004E-4041-A42C-F8B1921C3A00}"/>
    <dgm:cxn modelId="{4611DC29-B85A-4991-96FD-0E1B54A94F46}" type="presOf" srcId="{EE9B46EB-54D6-4BCB-9C5E-30C7ACDFEB91}" destId="{E48B36FF-75AF-4E9E-A28D-73A4C98388E1}" srcOrd="0" destOrd="0" presId="urn:microsoft.com/office/officeart/2005/8/layout/cycle6"/>
    <dgm:cxn modelId="{A23DAC80-E106-4B11-95E2-22C9A8F69C75}" type="presOf" srcId="{F0C8F4A1-A8C3-4588-8873-4607969DE40A}" destId="{0E988008-71B8-47DE-821F-D66BBBC293AE}" srcOrd="0" destOrd="0" presId="urn:microsoft.com/office/officeart/2005/8/layout/cycle6"/>
    <dgm:cxn modelId="{F7E1683A-00DA-4874-9230-5AFE2969A41B}" srcId="{EC459982-A606-4A41-8DBB-62D68CB13247}" destId="{B899E16D-79FD-4214-A72D-4775516C265D}" srcOrd="3" destOrd="0" parTransId="{883E99E5-6F88-4585-AE73-7B45635074A5}" sibTransId="{29E979EF-4F2B-46B5-972B-58225DB42036}"/>
    <dgm:cxn modelId="{5AA6A46D-9EEC-4BB5-9631-A665E2BC9B29}" type="presOf" srcId="{EE39F989-48FA-46C6-9FF2-583FCA4B45C7}" destId="{0451BE1B-4669-4342-BF5C-F85CE59C6B9F}" srcOrd="0" destOrd="0" presId="urn:microsoft.com/office/officeart/2005/8/layout/cycle6"/>
    <dgm:cxn modelId="{3B4F667C-FE0A-49D1-AD9A-8E48AC81DC07}" type="presOf" srcId="{B600DFD2-004E-4041-A42C-F8B1921C3A00}" destId="{EA7A6E18-6A7C-4A7D-9C03-BB5D1260099C}" srcOrd="0" destOrd="0" presId="urn:microsoft.com/office/officeart/2005/8/layout/cycle6"/>
    <dgm:cxn modelId="{12387CE7-3A2B-4992-8C50-5F92BAD6F079}" srcId="{EC459982-A606-4A41-8DBB-62D68CB13247}" destId="{F7972764-04A9-4FA2-A51B-3225A5520DDF}" srcOrd="5" destOrd="0" parTransId="{E013E0BB-B28C-4689-81F7-641F9A3A2AB5}" sibTransId="{C4F05BD7-17E4-4EE1-9268-54EC7C3F38E7}"/>
    <dgm:cxn modelId="{F57F59A5-8E1C-49C5-9428-A06F4C840A07}" type="presOf" srcId="{F98FF112-8290-45E4-A0B7-085B526A89D6}" destId="{5C8DC879-B0D2-4E3D-8D2A-AB2FA9FF24ED}" srcOrd="0" destOrd="0" presId="urn:microsoft.com/office/officeart/2005/8/layout/cycle6"/>
    <dgm:cxn modelId="{8E27C18D-D6A1-4FC8-94D4-80058EECF54B}" srcId="{EC459982-A606-4A41-8DBB-62D68CB13247}" destId="{F98FF112-8290-45E4-A0B7-085B526A89D6}" srcOrd="4" destOrd="0" parTransId="{DD1620F6-A358-4017-BAA3-56C0108C3832}" sibTransId="{FE81E7FC-7F82-45F4-B4CD-06B3C97002BA}"/>
    <dgm:cxn modelId="{79D51595-11CF-437B-BF4E-6E267DA66D3A}" type="presOf" srcId="{CC855091-1454-4F76-B7CA-12F1B97E5C9F}" destId="{18D640EA-D234-4264-B4F5-4CD4EE50AB09}" srcOrd="0" destOrd="0" presId="urn:microsoft.com/office/officeart/2005/8/layout/cycle6"/>
    <dgm:cxn modelId="{F0FDB3BE-E6AA-4DCC-951D-FEE64545FB40}" srcId="{EC459982-A606-4A41-8DBB-62D68CB13247}" destId="{4FA7725F-5F37-4BF4-9B1A-3FB06CD2C96D}" srcOrd="2" destOrd="0" parTransId="{5A74C97C-E7B7-4384-9C7A-E83F3CAC93B8}" sibTransId="{F0C8F4A1-A8C3-4588-8873-4607969DE40A}"/>
    <dgm:cxn modelId="{12365412-E4EE-4D08-8403-FD1CB2D0D577}" type="presOf" srcId="{EC459982-A606-4A41-8DBB-62D68CB13247}" destId="{D7CC799D-A273-4611-B8B3-F67B4F7EA82F}" srcOrd="0" destOrd="0" presId="urn:microsoft.com/office/officeart/2005/8/layout/cycle6"/>
    <dgm:cxn modelId="{504D7B17-7D12-4A7D-B4F7-B316E49B1F9C}" type="presOf" srcId="{61C11785-2BA2-4AF9-A463-96E52778F2EB}" destId="{7B136095-54E4-4898-A347-54555E93457F}" srcOrd="0" destOrd="0" presId="urn:microsoft.com/office/officeart/2005/8/layout/cycle6"/>
    <dgm:cxn modelId="{684AB395-748D-4CB7-B22F-FCA39F26BC3D}" srcId="{EC459982-A606-4A41-8DBB-62D68CB13247}" destId="{BAC6127C-ADFA-4519-BBB6-6FC0E81A576F}" srcOrd="8" destOrd="0" parTransId="{A71CB207-595A-458E-8C74-FA819F4D160A}" sibTransId="{B10596C4-33FB-4565-BFFE-0CD76343B8B7}"/>
    <dgm:cxn modelId="{8D8B2B76-73B5-4C2E-A452-17BBAE841365}" type="presOf" srcId="{7CEE398D-D55E-4A8C-A726-4FDDD5AD5F82}" destId="{EA88CA38-23E9-4740-8D2F-17DB47403C63}" srcOrd="0" destOrd="0" presId="urn:microsoft.com/office/officeart/2005/8/layout/cycle6"/>
    <dgm:cxn modelId="{4332F780-4437-43F7-9A91-F54DB06E6B58}" srcId="{EC459982-A606-4A41-8DBB-62D68CB13247}" destId="{60F39D9C-EF8E-4AD9-8C14-983DB736CDD6}" srcOrd="7" destOrd="0" parTransId="{A1859AF1-BDCA-43D4-AC74-8E970D69EE9B}" sibTransId="{61C11785-2BA2-4AF9-A463-96E52778F2EB}"/>
    <dgm:cxn modelId="{9A4B3EE0-3DB8-46D0-91C8-CF623466CE35}" type="presOf" srcId="{60F39D9C-EF8E-4AD9-8C14-983DB736CDD6}" destId="{E11A8403-78B1-45C7-B562-3A233380792B}" srcOrd="0" destOrd="0" presId="urn:microsoft.com/office/officeart/2005/8/layout/cycle6"/>
    <dgm:cxn modelId="{A3F99001-8253-4F1C-8E61-839E336486C0}" type="presOf" srcId="{29E979EF-4F2B-46B5-972B-58225DB42036}" destId="{177582A6-7325-4A18-8165-777130E40520}" srcOrd="0" destOrd="0" presId="urn:microsoft.com/office/officeart/2005/8/layout/cycle6"/>
    <dgm:cxn modelId="{CC5DBA7C-A88E-4FC1-AE86-49494DEFB066}" srcId="{EC459982-A606-4A41-8DBB-62D68CB13247}" destId="{7CEE398D-D55E-4A8C-A726-4FDDD5AD5F82}" srcOrd="0" destOrd="0" parTransId="{0BCC2457-5D8C-4C38-9ED1-1894D4B25F91}" sibTransId="{CC855091-1454-4F76-B7CA-12F1B97E5C9F}"/>
    <dgm:cxn modelId="{2B6F556B-E0F8-45DF-B91D-8E97428E494A}" srcId="{EC459982-A606-4A41-8DBB-62D68CB13247}" destId="{2652C95F-4169-4E60-8A0B-8F066C6F604A}" srcOrd="1" destOrd="0" parTransId="{AEAF1621-DB2B-451E-832F-E5BEA9AFB988}" sibTransId="{EE39F989-48FA-46C6-9FF2-583FCA4B45C7}"/>
    <dgm:cxn modelId="{4E16E104-6D5E-40A8-A042-2B1E70F6785B}" type="presOf" srcId="{F7972764-04A9-4FA2-A51B-3225A5520DDF}" destId="{C3026067-66F9-43E1-9A9F-7E51F60E5033}" srcOrd="0" destOrd="0" presId="urn:microsoft.com/office/officeart/2005/8/layout/cycle6"/>
    <dgm:cxn modelId="{348386CA-A04A-41B4-8854-455034BAFBEE}" type="presOf" srcId="{BAC6127C-ADFA-4519-BBB6-6FC0E81A576F}" destId="{828DC71E-2CD7-40CC-996F-D85C8B198502}" srcOrd="0" destOrd="0" presId="urn:microsoft.com/office/officeart/2005/8/layout/cycle6"/>
    <dgm:cxn modelId="{FE165AD0-0348-4082-AAC5-32900BD86DE4}" type="presOf" srcId="{B10596C4-33FB-4565-BFFE-0CD76343B8B7}" destId="{11F0B243-4099-45D5-B53E-04F77E7C7ED2}" srcOrd="0" destOrd="0" presId="urn:microsoft.com/office/officeart/2005/8/layout/cycle6"/>
    <dgm:cxn modelId="{B41CB14C-205B-4D59-8EB9-070565DF72F3}" type="presOf" srcId="{C4F05BD7-17E4-4EE1-9268-54EC7C3F38E7}" destId="{10706090-37D4-441B-A24D-AF8B1E36EC6C}" srcOrd="0" destOrd="0" presId="urn:microsoft.com/office/officeart/2005/8/layout/cycle6"/>
    <dgm:cxn modelId="{B4E7A241-0801-45D5-9855-B58FB3E99B6A}" type="presOf" srcId="{2652C95F-4169-4E60-8A0B-8F066C6F604A}" destId="{9A522F0C-6B59-4E60-B76E-67B63AC43194}" srcOrd="0" destOrd="0" presId="urn:microsoft.com/office/officeart/2005/8/layout/cycle6"/>
    <dgm:cxn modelId="{21A0B512-AC5D-4ECC-91C5-36931C185797}" type="presOf" srcId="{B899E16D-79FD-4214-A72D-4775516C265D}" destId="{C0EAF63D-45ED-48AD-888A-741A23F44897}" srcOrd="0" destOrd="0" presId="urn:microsoft.com/office/officeart/2005/8/layout/cycle6"/>
    <dgm:cxn modelId="{6B95837A-7DAE-49E7-96FF-4333B63B3562}" type="presParOf" srcId="{D7CC799D-A273-4611-B8B3-F67B4F7EA82F}" destId="{EA88CA38-23E9-4740-8D2F-17DB47403C63}" srcOrd="0" destOrd="0" presId="urn:microsoft.com/office/officeart/2005/8/layout/cycle6"/>
    <dgm:cxn modelId="{EC996135-848E-4518-AA1C-E2CA8B957A0D}" type="presParOf" srcId="{D7CC799D-A273-4611-B8B3-F67B4F7EA82F}" destId="{FFFFCB36-37B2-4BAD-ADF1-98AFB5CD5BB8}" srcOrd="1" destOrd="0" presId="urn:microsoft.com/office/officeart/2005/8/layout/cycle6"/>
    <dgm:cxn modelId="{48FF00A0-D888-449F-9F90-F47A9E9986D7}" type="presParOf" srcId="{D7CC799D-A273-4611-B8B3-F67B4F7EA82F}" destId="{18D640EA-D234-4264-B4F5-4CD4EE50AB09}" srcOrd="2" destOrd="0" presId="urn:microsoft.com/office/officeart/2005/8/layout/cycle6"/>
    <dgm:cxn modelId="{63498CC0-9B70-4FAA-83B1-8516DB8F03FE}" type="presParOf" srcId="{D7CC799D-A273-4611-B8B3-F67B4F7EA82F}" destId="{9A522F0C-6B59-4E60-B76E-67B63AC43194}" srcOrd="3" destOrd="0" presId="urn:microsoft.com/office/officeart/2005/8/layout/cycle6"/>
    <dgm:cxn modelId="{FB2F0017-F99B-4300-B65A-103D9D5179AD}" type="presParOf" srcId="{D7CC799D-A273-4611-B8B3-F67B4F7EA82F}" destId="{244C0DD1-5030-44F7-A8AE-D215147F19A8}" srcOrd="4" destOrd="0" presId="urn:microsoft.com/office/officeart/2005/8/layout/cycle6"/>
    <dgm:cxn modelId="{28617ED4-8E0A-4DC4-9DD1-1D85E155C7E6}" type="presParOf" srcId="{D7CC799D-A273-4611-B8B3-F67B4F7EA82F}" destId="{0451BE1B-4669-4342-BF5C-F85CE59C6B9F}" srcOrd="5" destOrd="0" presId="urn:microsoft.com/office/officeart/2005/8/layout/cycle6"/>
    <dgm:cxn modelId="{667F180A-545A-4014-BDDC-CF1229725ABD}" type="presParOf" srcId="{D7CC799D-A273-4611-B8B3-F67B4F7EA82F}" destId="{7DEFBFDE-07D0-4B89-B4C1-D72DEE4204E8}" srcOrd="6" destOrd="0" presId="urn:microsoft.com/office/officeart/2005/8/layout/cycle6"/>
    <dgm:cxn modelId="{A969ABF4-E8FF-40CC-A27D-8D77443DE909}" type="presParOf" srcId="{D7CC799D-A273-4611-B8B3-F67B4F7EA82F}" destId="{276D5C0A-331F-44DC-9527-8C80AEE9BEAC}" srcOrd="7" destOrd="0" presId="urn:microsoft.com/office/officeart/2005/8/layout/cycle6"/>
    <dgm:cxn modelId="{EC2A12DE-ED2D-41E6-9ECE-2C388061B7FF}" type="presParOf" srcId="{D7CC799D-A273-4611-B8B3-F67B4F7EA82F}" destId="{0E988008-71B8-47DE-821F-D66BBBC293AE}" srcOrd="8" destOrd="0" presId="urn:microsoft.com/office/officeart/2005/8/layout/cycle6"/>
    <dgm:cxn modelId="{5418689D-BA13-4B2C-8B30-2D80FD7D8842}" type="presParOf" srcId="{D7CC799D-A273-4611-B8B3-F67B4F7EA82F}" destId="{C0EAF63D-45ED-48AD-888A-741A23F44897}" srcOrd="9" destOrd="0" presId="urn:microsoft.com/office/officeart/2005/8/layout/cycle6"/>
    <dgm:cxn modelId="{2A9F5BF2-46AE-446C-A4E8-0451C1D0CE14}" type="presParOf" srcId="{D7CC799D-A273-4611-B8B3-F67B4F7EA82F}" destId="{020D2864-58A7-4B17-BC1D-F137B40BFB25}" srcOrd="10" destOrd="0" presId="urn:microsoft.com/office/officeart/2005/8/layout/cycle6"/>
    <dgm:cxn modelId="{55876940-E10F-4672-B192-B97D403B533C}" type="presParOf" srcId="{D7CC799D-A273-4611-B8B3-F67B4F7EA82F}" destId="{177582A6-7325-4A18-8165-777130E40520}" srcOrd="11" destOrd="0" presId="urn:microsoft.com/office/officeart/2005/8/layout/cycle6"/>
    <dgm:cxn modelId="{4F7BAE17-BB78-4380-A6D5-6092A865D247}" type="presParOf" srcId="{D7CC799D-A273-4611-B8B3-F67B4F7EA82F}" destId="{5C8DC879-B0D2-4E3D-8D2A-AB2FA9FF24ED}" srcOrd="12" destOrd="0" presId="urn:microsoft.com/office/officeart/2005/8/layout/cycle6"/>
    <dgm:cxn modelId="{983FC21E-BE3E-4CE4-99BF-771A30BC459C}" type="presParOf" srcId="{D7CC799D-A273-4611-B8B3-F67B4F7EA82F}" destId="{0B5644E5-2E80-4E5C-B86D-E0A61260CF2A}" srcOrd="13" destOrd="0" presId="urn:microsoft.com/office/officeart/2005/8/layout/cycle6"/>
    <dgm:cxn modelId="{938073D2-A47D-4A63-88C6-BF441039B5EB}" type="presParOf" srcId="{D7CC799D-A273-4611-B8B3-F67B4F7EA82F}" destId="{D681B778-2DE0-4191-AE10-C399E42B13F0}" srcOrd="14" destOrd="0" presId="urn:microsoft.com/office/officeart/2005/8/layout/cycle6"/>
    <dgm:cxn modelId="{0BEFE592-BF95-4F49-8781-4DA4C3408D49}" type="presParOf" srcId="{D7CC799D-A273-4611-B8B3-F67B4F7EA82F}" destId="{C3026067-66F9-43E1-9A9F-7E51F60E5033}" srcOrd="15" destOrd="0" presId="urn:microsoft.com/office/officeart/2005/8/layout/cycle6"/>
    <dgm:cxn modelId="{C739809C-001F-4C85-9223-25EF5D4BA705}" type="presParOf" srcId="{D7CC799D-A273-4611-B8B3-F67B4F7EA82F}" destId="{85B12DF2-A852-4A50-ACE6-2C173A3ACBDA}" srcOrd="16" destOrd="0" presId="urn:microsoft.com/office/officeart/2005/8/layout/cycle6"/>
    <dgm:cxn modelId="{C02668DB-BD64-492B-8394-AE564E3FC46B}" type="presParOf" srcId="{D7CC799D-A273-4611-B8B3-F67B4F7EA82F}" destId="{10706090-37D4-441B-A24D-AF8B1E36EC6C}" srcOrd="17" destOrd="0" presId="urn:microsoft.com/office/officeart/2005/8/layout/cycle6"/>
    <dgm:cxn modelId="{2EFEA399-2C1F-4CE6-B1FA-31F21154BD1F}" type="presParOf" srcId="{D7CC799D-A273-4611-B8B3-F67B4F7EA82F}" destId="{E48B36FF-75AF-4E9E-A28D-73A4C98388E1}" srcOrd="18" destOrd="0" presId="urn:microsoft.com/office/officeart/2005/8/layout/cycle6"/>
    <dgm:cxn modelId="{2C2C766E-F355-44EE-982E-BC434E9FA981}" type="presParOf" srcId="{D7CC799D-A273-4611-B8B3-F67B4F7EA82F}" destId="{1798F185-9058-460B-93E8-FF23AD9CBCDA}" srcOrd="19" destOrd="0" presId="urn:microsoft.com/office/officeart/2005/8/layout/cycle6"/>
    <dgm:cxn modelId="{49801291-949F-4706-BC56-0096E1DED8CD}" type="presParOf" srcId="{D7CC799D-A273-4611-B8B3-F67B4F7EA82F}" destId="{EA7A6E18-6A7C-4A7D-9C03-BB5D1260099C}" srcOrd="20" destOrd="0" presId="urn:microsoft.com/office/officeart/2005/8/layout/cycle6"/>
    <dgm:cxn modelId="{BD297FE7-0FD4-4143-A4D7-E6DB80E108BE}" type="presParOf" srcId="{D7CC799D-A273-4611-B8B3-F67B4F7EA82F}" destId="{E11A8403-78B1-45C7-B562-3A233380792B}" srcOrd="21" destOrd="0" presId="urn:microsoft.com/office/officeart/2005/8/layout/cycle6"/>
    <dgm:cxn modelId="{6EA421E1-9660-4A1B-A177-EFB71A06A2BD}" type="presParOf" srcId="{D7CC799D-A273-4611-B8B3-F67B4F7EA82F}" destId="{3DFC3E38-8B24-4DAA-A7E4-3B585A63DC5A}" srcOrd="22" destOrd="0" presId="urn:microsoft.com/office/officeart/2005/8/layout/cycle6"/>
    <dgm:cxn modelId="{0162FAA8-637F-482A-874F-9DA9E9F23C20}" type="presParOf" srcId="{D7CC799D-A273-4611-B8B3-F67B4F7EA82F}" destId="{7B136095-54E4-4898-A347-54555E93457F}" srcOrd="23" destOrd="0" presId="urn:microsoft.com/office/officeart/2005/8/layout/cycle6"/>
    <dgm:cxn modelId="{FB6532AE-D118-4FD2-8EE3-14CFEE639910}" type="presParOf" srcId="{D7CC799D-A273-4611-B8B3-F67B4F7EA82F}" destId="{828DC71E-2CD7-40CC-996F-D85C8B198502}" srcOrd="24" destOrd="0" presId="urn:microsoft.com/office/officeart/2005/8/layout/cycle6"/>
    <dgm:cxn modelId="{1B4A0797-7D38-41BB-9218-8DBC63231FA9}" type="presParOf" srcId="{D7CC799D-A273-4611-B8B3-F67B4F7EA82F}" destId="{D377832B-BC7B-41BE-BDAC-0B8A79B3AE7D}" srcOrd="25" destOrd="0" presId="urn:microsoft.com/office/officeart/2005/8/layout/cycle6"/>
    <dgm:cxn modelId="{037EEE68-ABC6-4FEF-885A-E0664891E6D2}" type="presParOf" srcId="{D7CC799D-A273-4611-B8B3-F67B4F7EA82F}" destId="{11F0B243-4099-45D5-B53E-04F77E7C7ED2}" srcOrd="26"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A88CA38-23E9-4740-8D2F-17DB47403C63}">
      <dsp:nvSpPr>
        <dsp:cNvPr id="0" name=""/>
        <dsp:cNvSpPr/>
      </dsp:nvSpPr>
      <dsp:spPr>
        <a:xfrm>
          <a:off x="4402782" y="2449"/>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latin typeface="Arial Narrow" pitchFamily="34" charset="0"/>
            </a:rPr>
            <a:t>Faith </a:t>
          </a:r>
          <a:endParaRPr lang="en-US" sz="3600" b="1" kern="1200" dirty="0">
            <a:effectLst>
              <a:outerShdw blurRad="38100" dist="38100" dir="2700000" algn="tl">
                <a:srgbClr val="000000">
                  <a:alpha val="43137"/>
                </a:srgbClr>
              </a:outerShdw>
            </a:effectLst>
            <a:latin typeface="Arial Narrow" pitchFamily="34" charset="0"/>
          </a:endParaRPr>
        </a:p>
      </dsp:txBody>
      <dsp:txXfrm>
        <a:off x="4402782" y="2449"/>
        <a:ext cx="1291745" cy="839634"/>
      </dsp:txXfrm>
    </dsp:sp>
    <dsp:sp modelId="{18D640EA-D234-4264-B4F5-4CD4EE50AB09}">
      <dsp:nvSpPr>
        <dsp:cNvPr id="0" name=""/>
        <dsp:cNvSpPr/>
      </dsp:nvSpPr>
      <dsp:spPr>
        <a:xfrm>
          <a:off x="1823062" y="422266"/>
          <a:ext cx="6451185" cy="6451185"/>
        </a:xfrm>
        <a:custGeom>
          <a:avLst/>
          <a:gdLst/>
          <a:ahLst/>
          <a:cxnLst/>
          <a:rect l="0" t="0" r="0" b="0"/>
          <a:pathLst>
            <a:path>
              <a:moveTo>
                <a:pt x="3879596" y="66996"/>
              </a:moveTo>
              <a:arcTo wR="3225592" hR="3225592" stAng="16901886" swAng="869515"/>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9A522F0C-6B59-4E60-B76E-67B63AC43194}">
      <dsp:nvSpPr>
        <dsp:cNvPr id="0" name=""/>
        <dsp:cNvSpPr/>
      </dsp:nvSpPr>
      <dsp:spPr>
        <a:xfrm>
          <a:off x="6476153" y="757094"/>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Respect</a:t>
          </a:r>
          <a:endParaRPr lang="en-US" sz="2400" b="1" kern="1200" dirty="0">
            <a:effectLst>
              <a:outerShdw blurRad="38100" dist="38100" dir="2700000" algn="tl">
                <a:srgbClr val="000000">
                  <a:alpha val="43137"/>
                </a:srgbClr>
              </a:outerShdw>
            </a:effectLst>
            <a:latin typeface="Arial Narrow" pitchFamily="34" charset="0"/>
          </a:endParaRPr>
        </a:p>
      </dsp:txBody>
      <dsp:txXfrm>
        <a:off x="6476153" y="757094"/>
        <a:ext cx="1291745" cy="839634"/>
      </dsp:txXfrm>
    </dsp:sp>
    <dsp:sp modelId="{0451BE1B-4669-4342-BF5C-F85CE59C6B9F}">
      <dsp:nvSpPr>
        <dsp:cNvPr id="0" name=""/>
        <dsp:cNvSpPr/>
      </dsp:nvSpPr>
      <dsp:spPr>
        <a:xfrm>
          <a:off x="1823062" y="422266"/>
          <a:ext cx="6451185" cy="6451185"/>
        </a:xfrm>
        <a:custGeom>
          <a:avLst/>
          <a:gdLst/>
          <a:ahLst/>
          <a:cxnLst/>
          <a:rect l="0" t="0" r="0" b="0"/>
          <a:pathLst>
            <a:path>
              <a:moveTo>
                <a:pt x="5722772" y="1183892"/>
              </a:moveTo>
              <a:arcTo wR="3225592" hR="3225592" stAng="19243829" swAng="1282010"/>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7DEFBFDE-07D0-4B89-B4C1-D72DEE4204E8}">
      <dsp:nvSpPr>
        <dsp:cNvPr id="0" name=""/>
        <dsp:cNvSpPr/>
      </dsp:nvSpPr>
      <dsp:spPr>
        <a:xfrm>
          <a:off x="7579371" y="2667923"/>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Arial Narrow" pitchFamily="34" charset="0"/>
            </a:rPr>
            <a:t>Kindness</a:t>
          </a:r>
        </a:p>
        <a:p>
          <a:pPr lvl="0" algn="ctr" defTabSz="800100">
            <a:lnSpc>
              <a:spcPct val="90000"/>
            </a:lnSpc>
            <a:spcBef>
              <a:spcPct val="0"/>
            </a:spcBef>
            <a:spcAft>
              <a:spcPct val="35000"/>
            </a:spcAft>
          </a:pPr>
          <a:r>
            <a:rPr lang="en-US" sz="1600" b="1" kern="1200" dirty="0" smtClean="0">
              <a:effectLst>
                <a:outerShdw blurRad="38100" dist="38100" dir="2700000" algn="tl">
                  <a:srgbClr val="000000">
                    <a:alpha val="43137"/>
                  </a:srgbClr>
                </a:outerShdw>
              </a:effectLst>
              <a:latin typeface="Arial Narrow" pitchFamily="34" charset="0"/>
            </a:rPr>
            <a:t>Compassion</a:t>
          </a:r>
          <a:endParaRPr lang="en-US" sz="1600" b="1" kern="1200" dirty="0">
            <a:effectLst>
              <a:outerShdw blurRad="38100" dist="38100" dir="2700000" algn="tl">
                <a:srgbClr val="000000">
                  <a:alpha val="43137"/>
                </a:srgbClr>
              </a:outerShdw>
            </a:effectLst>
            <a:latin typeface="Arial Narrow" pitchFamily="34" charset="0"/>
          </a:endParaRPr>
        </a:p>
      </dsp:txBody>
      <dsp:txXfrm>
        <a:off x="7579371" y="2667923"/>
        <a:ext cx="1291745" cy="839634"/>
      </dsp:txXfrm>
    </dsp:sp>
    <dsp:sp modelId="{0E988008-71B8-47DE-821F-D66BBBC293AE}">
      <dsp:nvSpPr>
        <dsp:cNvPr id="0" name=""/>
        <dsp:cNvSpPr/>
      </dsp:nvSpPr>
      <dsp:spPr>
        <a:xfrm>
          <a:off x="1823062" y="422266"/>
          <a:ext cx="6451185" cy="6451185"/>
        </a:xfrm>
        <a:custGeom>
          <a:avLst/>
          <a:gdLst/>
          <a:ahLst/>
          <a:cxnLst/>
          <a:rect l="0" t="0" r="0" b="0"/>
          <a:pathLst>
            <a:path>
              <a:moveTo>
                <a:pt x="6448692" y="3098802"/>
              </a:moveTo>
              <a:arcTo wR="3225592" hR="3225592" stAng="21464836" swAng="1423127"/>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C0EAF63D-45ED-48AD-888A-741A23F44897}">
      <dsp:nvSpPr>
        <dsp:cNvPr id="0" name=""/>
        <dsp:cNvSpPr/>
      </dsp:nvSpPr>
      <dsp:spPr>
        <a:xfrm>
          <a:off x="7196227" y="4840837"/>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Honesty</a:t>
          </a:r>
        </a:p>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Integrity</a:t>
          </a:r>
          <a:endParaRPr lang="en-US" sz="2400" b="1" kern="1200" dirty="0">
            <a:effectLst>
              <a:outerShdw blurRad="38100" dist="38100" dir="2700000" algn="tl">
                <a:srgbClr val="000000">
                  <a:alpha val="43137"/>
                </a:srgbClr>
              </a:outerShdw>
            </a:effectLst>
            <a:latin typeface="Arial Narrow" pitchFamily="34" charset="0"/>
          </a:endParaRPr>
        </a:p>
      </dsp:txBody>
      <dsp:txXfrm>
        <a:off x="7196227" y="4840837"/>
        <a:ext cx="1291745" cy="839634"/>
      </dsp:txXfrm>
    </dsp:sp>
    <dsp:sp modelId="{177582A6-7325-4A18-8165-777130E40520}">
      <dsp:nvSpPr>
        <dsp:cNvPr id="0" name=""/>
        <dsp:cNvSpPr/>
      </dsp:nvSpPr>
      <dsp:spPr>
        <a:xfrm>
          <a:off x="1823062" y="422266"/>
          <a:ext cx="6451185" cy="6451185"/>
        </a:xfrm>
        <a:custGeom>
          <a:avLst/>
          <a:gdLst/>
          <a:ahLst/>
          <a:cxnLst/>
          <a:rect l="0" t="0" r="0" b="0"/>
          <a:pathLst>
            <a:path>
              <a:moveTo>
                <a:pt x="5723766" y="5266075"/>
              </a:moveTo>
              <a:arcTo wR="3225592" hR="3225592" stAng="2354496" swAng="1064455"/>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5C8DC879-B0D2-4E3D-8D2A-AB2FA9FF24ED}">
      <dsp:nvSpPr>
        <dsp:cNvPr id="0" name=""/>
        <dsp:cNvSpPr/>
      </dsp:nvSpPr>
      <dsp:spPr>
        <a:xfrm>
          <a:off x="5506000" y="6259107"/>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effectLst>
                <a:outerShdw blurRad="38100" dist="38100" dir="2700000" algn="tl">
                  <a:srgbClr val="000000">
                    <a:alpha val="43137"/>
                  </a:srgbClr>
                </a:outerShdw>
              </a:effectLst>
              <a:latin typeface="Arial Narrow" pitchFamily="34" charset="0"/>
            </a:rPr>
            <a:t>Patience</a:t>
          </a:r>
          <a:endParaRPr lang="en-US" sz="2000" b="1" kern="1200" dirty="0">
            <a:effectLst>
              <a:outerShdw blurRad="38100" dist="38100" dir="2700000" algn="tl">
                <a:srgbClr val="000000">
                  <a:alpha val="43137"/>
                </a:srgbClr>
              </a:outerShdw>
            </a:effectLst>
            <a:latin typeface="Arial Narrow" pitchFamily="34" charset="0"/>
          </a:endParaRPr>
        </a:p>
      </dsp:txBody>
      <dsp:txXfrm>
        <a:off x="5506000" y="6259107"/>
        <a:ext cx="1291745" cy="839634"/>
      </dsp:txXfrm>
    </dsp:sp>
    <dsp:sp modelId="{D681B778-2DE0-4191-AE10-C399E42B13F0}">
      <dsp:nvSpPr>
        <dsp:cNvPr id="0" name=""/>
        <dsp:cNvSpPr/>
      </dsp:nvSpPr>
      <dsp:spPr>
        <a:xfrm>
          <a:off x="1823062" y="422266"/>
          <a:ext cx="6451185" cy="6451185"/>
        </a:xfrm>
        <a:custGeom>
          <a:avLst/>
          <a:gdLst/>
          <a:ahLst/>
          <a:cxnLst/>
          <a:rect l="0" t="0" r="0" b="0"/>
          <a:pathLst>
            <a:path>
              <a:moveTo>
                <a:pt x="3673880" y="6419881"/>
              </a:moveTo>
              <a:arcTo wR="3225592" hR="3225592" stAng="4920675" swAng="958650"/>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C3026067-66F9-43E1-9A9F-7E51F60E5033}">
      <dsp:nvSpPr>
        <dsp:cNvPr id="0" name=""/>
        <dsp:cNvSpPr/>
      </dsp:nvSpPr>
      <dsp:spPr>
        <a:xfrm>
          <a:off x="3299564" y="6259107"/>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Humility</a:t>
          </a:r>
        </a:p>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Peace</a:t>
          </a:r>
          <a:endParaRPr lang="en-US" sz="2400" b="1" kern="1200" dirty="0">
            <a:effectLst>
              <a:outerShdw blurRad="38100" dist="38100" dir="2700000" algn="tl">
                <a:srgbClr val="000000">
                  <a:alpha val="43137"/>
                </a:srgbClr>
              </a:outerShdw>
            </a:effectLst>
            <a:latin typeface="Arial Narrow" pitchFamily="34" charset="0"/>
          </a:endParaRPr>
        </a:p>
      </dsp:txBody>
      <dsp:txXfrm>
        <a:off x="3299564" y="6259107"/>
        <a:ext cx="1291745" cy="839634"/>
      </dsp:txXfrm>
    </dsp:sp>
    <dsp:sp modelId="{10706090-37D4-441B-A24D-AF8B1E36EC6C}">
      <dsp:nvSpPr>
        <dsp:cNvPr id="0" name=""/>
        <dsp:cNvSpPr/>
      </dsp:nvSpPr>
      <dsp:spPr>
        <a:xfrm>
          <a:off x="1823062" y="422266"/>
          <a:ext cx="6451185" cy="6451185"/>
        </a:xfrm>
        <a:custGeom>
          <a:avLst/>
          <a:gdLst/>
          <a:ahLst/>
          <a:cxnLst/>
          <a:rect l="0" t="0" r="0" b="0"/>
          <a:pathLst>
            <a:path>
              <a:moveTo>
                <a:pt x="1467983" y="5930266"/>
              </a:moveTo>
              <a:arcTo wR="3225592" hR="3225592" stAng="7381049" swAng="1064455"/>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E48B36FF-75AF-4E9E-A28D-73A4C98388E1}">
      <dsp:nvSpPr>
        <dsp:cNvPr id="0" name=""/>
        <dsp:cNvSpPr/>
      </dsp:nvSpPr>
      <dsp:spPr>
        <a:xfrm>
          <a:off x="1609337" y="4840837"/>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err="1" smtClean="0">
              <a:effectLst>
                <a:outerShdw blurRad="38100" dist="38100" dir="2700000" algn="tl">
                  <a:srgbClr val="000000">
                    <a:alpha val="43137"/>
                  </a:srgbClr>
                </a:outerShdw>
              </a:effectLst>
              <a:latin typeface="Calibri" pitchFamily="34" charset="0"/>
            </a:rPr>
            <a:t>Respon-sibility</a:t>
          </a:r>
          <a:endParaRPr lang="en-US" sz="2400" b="1" kern="1200" dirty="0">
            <a:effectLst>
              <a:outerShdw blurRad="38100" dist="38100" dir="2700000" algn="tl">
                <a:srgbClr val="000000">
                  <a:alpha val="43137"/>
                </a:srgbClr>
              </a:outerShdw>
            </a:effectLst>
            <a:latin typeface="Calibri" pitchFamily="34" charset="0"/>
          </a:endParaRPr>
        </a:p>
      </dsp:txBody>
      <dsp:txXfrm>
        <a:off x="1609337" y="4840837"/>
        <a:ext cx="1291745" cy="839634"/>
      </dsp:txXfrm>
    </dsp:sp>
    <dsp:sp modelId="{EA7A6E18-6A7C-4A7D-9C03-BB5D1260099C}">
      <dsp:nvSpPr>
        <dsp:cNvPr id="0" name=""/>
        <dsp:cNvSpPr/>
      </dsp:nvSpPr>
      <dsp:spPr>
        <a:xfrm>
          <a:off x="1823062" y="422266"/>
          <a:ext cx="6451185" cy="6451185"/>
        </a:xfrm>
        <a:custGeom>
          <a:avLst/>
          <a:gdLst/>
          <a:ahLst/>
          <a:cxnLst/>
          <a:rect l="0" t="0" r="0" b="0"/>
          <a:pathLst>
            <a:path>
              <a:moveTo>
                <a:pt x="223744" y="4405997"/>
              </a:moveTo>
              <a:arcTo wR="3225592" hR="3225592" stAng="9512037" swAng="1423127"/>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E11A8403-78B1-45C7-B562-3A233380792B}">
      <dsp:nvSpPr>
        <dsp:cNvPr id="0" name=""/>
        <dsp:cNvSpPr/>
      </dsp:nvSpPr>
      <dsp:spPr>
        <a:xfrm>
          <a:off x="1226194" y="2667923"/>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Self-</a:t>
          </a:r>
        </a:p>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Control</a:t>
          </a:r>
          <a:endParaRPr lang="en-US" sz="2400" b="1" kern="1200" dirty="0">
            <a:effectLst>
              <a:outerShdw blurRad="38100" dist="38100" dir="2700000" algn="tl">
                <a:srgbClr val="000000">
                  <a:alpha val="43137"/>
                </a:srgbClr>
              </a:outerShdw>
            </a:effectLst>
            <a:latin typeface="Arial Narrow" pitchFamily="34" charset="0"/>
          </a:endParaRPr>
        </a:p>
      </dsp:txBody>
      <dsp:txXfrm>
        <a:off x="1226194" y="2667923"/>
        <a:ext cx="1291745" cy="839634"/>
      </dsp:txXfrm>
    </dsp:sp>
    <dsp:sp modelId="{7B136095-54E4-4898-A347-54555E93457F}">
      <dsp:nvSpPr>
        <dsp:cNvPr id="0" name=""/>
        <dsp:cNvSpPr/>
      </dsp:nvSpPr>
      <dsp:spPr>
        <a:xfrm>
          <a:off x="1823062" y="422266"/>
          <a:ext cx="6451185" cy="6451185"/>
        </a:xfrm>
        <a:custGeom>
          <a:avLst/>
          <a:gdLst/>
          <a:ahLst/>
          <a:cxnLst/>
          <a:rect l="0" t="0" r="0" b="0"/>
          <a:pathLst>
            <a:path>
              <a:moveTo>
                <a:pt x="156183" y="2234041"/>
              </a:moveTo>
              <a:arcTo wR="3225592" hR="3225592" stAng="11874161" swAng="1282010"/>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828DC71E-2CD7-40CC-996F-D85C8B198502}">
      <dsp:nvSpPr>
        <dsp:cNvPr id="0" name=""/>
        <dsp:cNvSpPr/>
      </dsp:nvSpPr>
      <dsp:spPr>
        <a:xfrm>
          <a:off x="2329411" y="757094"/>
          <a:ext cx="1291745" cy="839634"/>
        </a:xfrm>
        <a:prstGeom prst="round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latin typeface="Arial Narrow" pitchFamily="34" charset="0"/>
            </a:rPr>
            <a:t>Loyalty</a:t>
          </a:r>
        </a:p>
        <a:p>
          <a:pPr lvl="0" algn="ctr" defTabSz="106680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Agency FB" pitchFamily="34" charset="0"/>
            </a:rPr>
            <a:t>Commitment</a:t>
          </a:r>
          <a:endParaRPr lang="en-US" sz="1800" b="1" kern="1200" dirty="0">
            <a:effectLst>
              <a:outerShdw blurRad="38100" dist="38100" dir="2700000" algn="tl">
                <a:srgbClr val="000000">
                  <a:alpha val="43137"/>
                </a:srgbClr>
              </a:outerShdw>
            </a:effectLst>
            <a:latin typeface="Agency FB" pitchFamily="34" charset="0"/>
          </a:endParaRPr>
        </a:p>
      </dsp:txBody>
      <dsp:txXfrm>
        <a:off x="2329411" y="757094"/>
        <a:ext cx="1291745" cy="839634"/>
      </dsp:txXfrm>
    </dsp:sp>
    <dsp:sp modelId="{11F0B243-4099-45D5-B53E-04F77E7C7ED2}">
      <dsp:nvSpPr>
        <dsp:cNvPr id="0" name=""/>
        <dsp:cNvSpPr/>
      </dsp:nvSpPr>
      <dsp:spPr>
        <a:xfrm>
          <a:off x="1823062" y="422266"/>
          <a:ext cx="6451185" cy="6451185"/>
        </a:xfrm>
        <a:custGeom>
          <a:avLst/>
          <a:gdLst/>
          <a:ahLst/>
          <a:cxnLst/>
          <a:rect l="0" t="0" r="0" b="0"/>
          <a:pathLst>
            <a:path>
              <a:moveTo>
                <a:pt x="1801979" y="331154"/>
              </a:moveTo>
              <a:arcTo wR="3225592" hR="3225592" stAng="14628599" swAng="869515"/>
            </a:path>
          </a:pathLst>
        </a:custGeom>
        <a:noFill/>
        <a:ln w="952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C0E20D-7A21-495D-A39A-41A3C0218504}" type="datetimeFigureOut">
              <a:rPr lang="en-US" smtClean="0"/>
              <a:pPr/>
              <a:t>9/5/2012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EDF6AB5-55EA-4B94-B3C2-34DE05D30D2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E86806F5-BC4D-4CA5-AE1C-C55D54814B96}" type="datetimeFigureOut">
              <a:rPr lang="en-US"/>
              <a:pPr/>
              <a:t>9/5/2012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9B2A769-8014-4985-BFFE-248A95AC9D5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pPr>
            <a:r>
              <a:rPr lang="en-US" b="1" smtClean="0">
                <a:solidFill>
                  <a:srgbClr val="C00000"/>
                </a:solidFill>
                <a:effectLst>
                  <a:outerShdw blurRad="38100" dist="38100" dir="2700000" algn="tl">
                    <a:srgbClr val="C0C0C0"/>
                  </a:outerShdw>
                </a:effectLst>
                <a:latin typeface="Lucida Handwriting" pitchFamily="66" charset="0"/>
              </a:rPr>
              <a:t>GROWING CHRISTIAN VALUES IN CHILDREN</a:t>
            </a:r>
            <a:br>
              <a:rPr lang="en-US" b="1" smtClean="0">
                <a:solidFill>
                  <a:srgbClr val="C00000"/>
                </a:solidFill>
                <a:effectLst>
                  <a:outerShdw blurRad="38100" dist="38100" dir="2700000" algn="tl">
                    <a:srgbClr val="C0C0C0"/>
                  </a:outerShdw>
                </a:effectLst>
                <a:latin typeface="Lucida Handwriting" pitchFamily="66" charset="0"/>
              </a:rPr>
            </a:br>
            <a:r>
              <a:rPr lang="en-US" b="1" smtClean="0">
                <a:solidFill>
                  <a:srgbClr val="C00000"/>
                </a:solidFill>
                <a:effectLst>
                  <a:outerShdw blurRad="38100" dist="38100" dir="2700000" algn="tl">
                    <a:srgbClr val="C0C0C0"/>
                  </a:outerShdw>
                </a:effectLst>
                <a:latin typeface="Lucida Handwriting" pitchFamily="66" charset="0"/>
              </a:rPr>
              <a:t> </a:t>
            </a:r>
            <a:r>
              <a:rPr lang="en-US" b="1" smtClean="0">
                <a:solidFill>
                  <a:srgbClr val="C00000"/>
                </a:solidFill>
                <a:effectLst>
                  <a:outerShdw blurRad="38100" dist="38100" dir="2700000" algn="tl">
                    <a:srgbClr val="C0C0C0"/>
                  </a:outerShdw>
                </a:effectLst>
                <a:latin typeface="Lucida Sans" pitchFamily="34" charset="0"/>
              </a:rPr>
              <a:t>  		</a:t>
            </a:r>
            <a:endParaRPr lang="en-US" smtClean="0"/>
          </a:p>
        </p:txBody>
      </p:sp>
      <p:sp>
        <p:nvSpPr>
          <p:cNvPr id="32772" name="Slide Number Placeholder 3"/>
          <p:cNvSpPr>
            <a:spLocks noGrp="1"/>
          </p:cNvSpPr>
          <p:nvPr>
            <p:ph type="sldNum" sz="quarter" idx="5"/>
          </p:nvPr>
        </p:nvSpPr>
        <p:spPr bwMode="auto">
          <a:noFill/>
          <a:ln>
            <a:miter lim="800000"/>
            <a:headEnd/>
            <a:tailEnd/>
          </a:ln>
        </p:spPr>
        <p:txBody>
          <a:bodyPr/>
          <a:lstStyle/>
          <a:p>
            <a:fld id="{74B70912-9BC3-440B-95F7-D0740E599565}"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Child Guidance, p. 496</a:t>
            </a:r>
          </a:p>
          <a:p>
            <a:pPr eaLnBrk="1" hangingPunct="1"/>
            <a:endParaRPr lang="en-US" b="1" smtClean="0"/>
          </a:p>
          <a:p>
            <a:pPr eaLnBrk="1" hangingPunct="1"/>
            <a:r>
              <a:rPr lang="en-US" b="1" smtClean="0"/>
              <a:t>Notice the endearing relational terms used by Ellen White about making Christian values winsome.  </a:t>
            </a:r>
          </a:p>
          <a:p>
            <a:pPr eaLnBrk="1" hangingPunct="1"/>
            <a:endParaRPr lang="en-US" b="1" smtClean="0"/>
          </a:p>
          <a:p>
            <a:pPr eaLnBrk="1" hangingPunct="1">
              <a:buFontTx/>
              <a:buChar char="•"/>
            </a:pPr>
            <a:r>
              <a:rPr lang="en-US" b="1" smtClean="0"/>
              <a:t> “best friends”</a:t>
            </a:r>
          </a:p>
          <a:p>
            <a:pPr eaLnBrk="1" hangingPunct="1">
              <a:buFontTx/>
              <a:buChar char="•"/>
            </a:pPr>
            <a:r>
              <a:rPr lang="en-US" b="1" smtClean="0"/>
              <a:t> “dear children”</a:t>
            </a:r>
          </a:p>
          <a:p>
            <a:pPr eaLnBrk="1" hangingPunct="1">
              <a:buFontTx/>
              <a:buChar char="•"/>
            </a:pPr>
            <a:r>
              <a:rPr lang="en-US" b="1" smtClean="0"/>
              <a:t> “loving interest”</a:t>
            </a:r>
          </a:p>
          <a:p>
            <a:pPr eaLnBrk="1" hangingPunct="1">
              <a:buFontTx/>
              <a:buChar char="•"/>
            </a:pPr>
            <a:r>
              <a:rPr lang="en-US" b="1" smtClean="0"/>
              <a:t> “companions”</a:t>
            </a:r>
          </a:p>
        </p:txBody>
      </p:sp>
      <p:sp>
        <p:nvSpPr>
          <p:cNvPr id="41988" name="Slide Number Placeholder 3"/>
          <p:cNvSpPr>
            <a:spLocks noGrp="1"/>
          </p:cNvSpPr>
          <p:nvPr>
            <p:ph type="sldNum" sz="quarter" idx="5"/>
          </p:nvPr>
        </p:nvSpPr>
        <p:spPr bwMode="auto">
          <a:noFill/>
          <a:ln>
            <a:miter lim="800000"/>
            <a:headEnd/>
            <a:tailEnd/>
          </a:ln>
        </p:spPr>
        <p:txBody>
          <a:bodyPr/>
          <a:lstStyle/>
          <a:p>
            <a:fld id="{DF464330-053F-48CC-93C6-E5E5EB8F675E}"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smtClean="0"/>
              <a:t>Effective Methods of Values Transmission</a:t>
            </a:r>
          </a:p>
          <a:p>
            <a:pPr eaLnBrk="1" hangingPunct="1">
              <a:spcBef>
                <a:spcPct val="0"/>
              </a:spcBef>
            </a:pPr>
            <a:endParaRPr lang="en-US" b="1" smtClean="0"/>
          </a:p>
          <a:p>
            <a:pPr eaLnBrk="1" hangingPunct="1">
              <a:spcBef>
                <a:spcPct val="0"/>
              </a:spcBef>
            </a:pPr>
            <a:r>
              <a:rPr lang="en-US" b="1" smtClean="0"/>
              <a:t>2.  MODELING</a:t>
            </a:r>
          </a:p>
          <a:p>
            <a:pPr eaLnBrk="1" hangingPunct="1">
              <a:spcBef>
                <a:spcPct val="0"/>
              </a:spcBef>
              <a:buFontTx/>
              <a:buChar char="•"/>
            </a:pPr>
            <a:endParaRPr lang="en-US" b="1" smtClean="0"/>
          </a:p>
          <a:p>
            <a:pPr eaLnBrk="1" hangingPunct="1">
              <a:spcBef>
                <a:spcPct val="0"/>
              </a:spcBef>
            </a:pPr>
            <a:r>
              <a:rPr lang="en-US" b="1" smtClean="0"/>
              <a:t>According to Lawrence Kohlberg, morality develops in sequential stages; progression from one stage to the next is dependent not on maturity alone, but rather on interaction with the environment.  To progress to higher stages, children require a nurturing and supportive adult who serves as a ROLE MODEL who helps them to INTERNALIZE MORAL VALUES. </a:t>
            </a:r>
          </a:p>
          <a:p>
            <a:pPr eaLnBrk="1" hangingPunct="1">
              <a:spcBef>
                <a:spcPct val="0"/>
              </a:spcBef>
            </a:pPr>
            <a:endParaRPr lang="en-US" b="1" smtClean="0"/>
          </a:p>
        </p:txBody>
      </p:sp>
      <p:sp>
        <p:nvSpPr>
          <p:cNvPr id="43012" name="Slide Number Placeholder 3"/>
          <p:cNvSpPr>
            <a:spLocks noGrp="1"/>
          </p:cNvSpPr>
          <p:nvPr>
            <p:ph type="sldNum" sz="quarter" idx="5"/>
          </p:nvPr>
        </p:nvSpPr>
        <p:spPr bwMode="auto">
          <a:noFill/>
          <a:ln>
            <a:miter lim="800000"/>
            <a:headEnd/>
            <a:tailEnd/>
          </a:ln>
        </p:spPr>
        <p:txBody>
          <a:bodyPr/>
          <a:lstStyle/>
          <a:p>
            <a:fld id="{1AB23FDC-35C8-4C5D-AA87-B95C8957A667}"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What Do They Model?</a:t>
            </a:r>
          </a:p>
          <a:p>
            <a:pPr eaLnBrk="1" hangingPunct="1"/>
            <a:endParaRPr lang="en-US" b="1" smtClean="0"/>
          </a:p>
          <a:p>
            <a:pPr eaLnBrk="1" hangingPunct="1">
              <a:buFontTx/>
              <a:buChar char="•"/>
            </a:pPr>
            <a:r>
              <a:rPr lang="en-US" b="1" smtClean="0"/>
              <a:t>Parents/teachers’ actions, words, and demeanor.</a:t>
            </a:r>
          </a:p>
          <a:p>
            <a:pPr eaLnBrk="1" hangingPunct="1">
              <a:buFontTx/>
              <a:buChar char="•"/>
            </a:pPr>
            <a:r>
              <a:rPr lang="en-US" b="1" smtClean="0"/>
              <a:t>How they treat others and treat them.</a:t>
            </a:r>
          </a:p>
          <a:p>
            <a:pPr eaLnBrk="1" hangingPunct="1">
              <a:buFontTx/>
              <a:buChar char="•"/>
            </a:pPr>
            <a:r>
              <a:rPr lang="en-US" b="1" smtClean="0"/>
              <a:t>Their attitudes and behaviors.</a:t>
            </a:r>
          </a:p>
          <a:p>
            <a:pPr eaLnBrk="1" hangingPunct="1">
              <a:buFontTx/>
              <a:buChar char="•"/>
            </a:pPr>
            <a:r>
              <a:rPr lang="en-US" b="1" smtClean="0"/>
              <a:t>How to handle disappointments.</a:t>
            </a:r>
          </a:p>
          <a:p>
            <a:pPr eaLnBrk="1" hangingPunct="1">
              <a:buFontTx/>
              <a:buChar char="•"/>
            </a:pPr>
            <a:r>
              <a:rPr lang="en-US" b="1" smtClean="0"/>
              <a:t>What Christians do when they make mistakes—find forgiveness in Christ.</a:t>
            </a:r>
          </a:p>
          <a:p>
            <a:pPr eaLnBrk="1" hangingPunct="1">
              <a:buFontTx/>
              <a:buChar char="•"/>
            </a:pPr>
            <a:endParaRPr lang="en-US" b="1" smtClean="0"/>
          </a:p>
          <a:p>
            <a:pPr eaLnBrk="1" hangingPunct="1"/>
            <a:endParaRPr lang="en-US" b="1" smtClean="0"/>
          </a:p>
          <a:p>
            <a:pPr eaLnBrk="1" hangingPunct="1">
              <a:buFontTx/>
              <a:buChar char="•"/>
            </a:pPr>
            <a:r>
              <a:rPr lang="en-US" b="1" smtClean="0"/>
              <a:t>Children do not “learn” values; they imitate people.</a:t>
            </a:r>
          </a:p>
          <a:p>
            <a:pPr eaLnBrk="1" hangingPunct="1">
              <a:buFontTx/>
              <a:buChar char="•"/>
            </a:pPr>
            <a:r>
              <a:rPr lang="en-US" b="1" smtClean="0"/>
              <a:t>Children identify with people who live those values.</a:t>
            </a:r>
          </a:p>
          <a:p>
            <a:pPr eaLnBrk="1" hangingPunct="1"/>
            <a:endParaRPr lang="en-US" smtClean="0"/>
          </a:p>
        </p:txBody>
      </p:sp>
      <p:sp>
        <p:nvSpPr>
          <p:cNvPr id="44036" name="Slide Number Placeholder 3"/>
          <p:cNvSpPr>
            <a:spLocks noGrp="1"/>
          </p:cNvSpPr>
          <p:nvPr>
            <p:ph type="sldNum" sz="quarter" idx="5"/>
          </p:nvPr>
        </p:nvSpPr>
        <p:spPr bwMode="auto">
          <a:noFill/>
          <a:ln>
            <a:miter lim="800000"/>
            <a:headEnd/>
            <a:tailEnd/>
          </a:ln>
        </p:spPr>
        <p:txBody>
          <a:bodyPr/>
          <a:lstStyle/>
          <a:p>
            <a:fld id="{5365B44E-B8A5-4440-825F-B50886A1A6C3}"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smtClean="0"/>
              <a:t>Dwight Moody</a:t>
            </a:r>
          </a:p>
          <a:p>
            <a:endParaRPr lang="en-US" b="1" smtClean="0"/>
          </a:p>
          <a:p>
            <a:r>
              <a:rPr lang="en-US" smtClean="0"/>
              <a:t>	</a:t>
            </a:r>
            <a:r>
              <a:rPr lang="en-US" b="1" smtClean="0"/>
              <a:t>According to renown evangelist, Dwight Moody comment: </a:t>
            </a:r>
          </a:p>
          <a:p>
            <a:endParaRPr lang="en-US" b="1" smtClean="0"/>
          </a:p>
          <a:p>
            <a:r>
              <a:rPr lang="en-US" b="1" smtClean="0"/>
              <a:t>	“Where one man reads the Bible, a hundred read you and me.”</a:t>
            </a:r>
          </a:p>
        </p:txBody>
      </p:sp>
      <p:sp>
        <p:nvSpPr>
          <p:cNvPr id="45060" name="Slide Number Placeholder 3"/>
          <p:cNvSpPr>
            <a:spLocks noGrp="1"/>
          </p:cNvSpPr>
          <p:nvPr>
            <p:ph type="sldNum" sz="quarter" idx="5"/>
          </p:nvPr>
        </p:nvSpPr>
        <p:spPr bwMode="auto">
          <a:noFill/>
          <a:ln>
            <a:miter lim="800000"/>
            <a:headEnd/>
            <a:tailEnd/>
          </a:ln>
        </p:spPr>
        <p:txBody>
          <a:bodyPr/>
          <a:lstStyle/>
          <a:p>
            <a:fld id="{A6C94954-A39A-46E3-8B89-8C94EBF9FB26}"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Testimonies, vol. 6, p. 110</a:t>
            </a:r>
          </a:p>
          <a:p>
            <a:pPr eaLnBrk="1" hangingPunct="1"/>
            <a:endParaRPr lang="en-US" b="1" smtClean="0"/>
          </a:p>
          <a:p>
            <a:pPr eaLnBrk="1" hangingPunct="1"/>
            <a:r>
              <a:rPr lang="en-US" b="1" smtClean="0"/>
              <a:t>“Parents are giving to their children an example either of obedience or of transgression.  </a:t>
            </a:r>
          </a:p>
          <a:p>
            <a:pPr eaLnBrk="1" hangingPunct="1"/>
            <a:r>
              <a:rPr lang="en-US" b="1" smtClean="0"/>
              <a:t>By their example and teaching, the eternal destiny of their households will in most cases</a:t>
            </a:r>
          </a:p>
          <a:p>
            <a:pPr eaLnBrk="1" hangingPunct="1"/>
            <a:r>
              <a:rPr lang="en-US" b="1" smtClean="0"/>
              <a:t>Be decided.  In the future life the children will be what their parents have made them.”</a:t>
            </a:r>
          </a:p>
          <a:p>
            <a:pPr eaLnBrk="1" hangingPunct="1"/>
            <a:endParaRPr lang="en-US" b="1" smtClean="0"/>
          </a:p>
          <a:p>
            <a:pPr eaLnBrk="1" hangingPunct="1"/>
            <a:r>
              <a:rPr lang="en-US" b="1" smtClean="0"/>
              <a:t>“Parents must see that their own hearts and lives are controlled by the divine precepts, </a:t>
            </a:r>
          </a:p>
          <a:p>
            <a:pPr eaLnBrk="1" hangingPunct="1"/>
            <a:r>
              <a:rPr lang="en-US" b="1" smtClean="0"/>
              <a:t>If they would bring up their children in the nurture and admonition of the Lord.”</a:t>
            </a:r>
            <a:br>
              <a:rPr lang="en-US" b="1" smtClean="0"/>
            </a:br>
            <a:endParaRPr lang="en-US" b="1" smtClean="0"/>
          </a:p>
          <a:p>
            <a:pPr eaLnBrk="1" hangingPunct="1"/>
            <a:r>
              <a:rPr lang="en-US" b="1" smtClean="0"/>
              <a:t>				</a:t>
            </a:r>
            <a:r>
              <a:rPr lang="en-US" b="1" i="1" smtClean="0"/>
              <a:t>Fundamentals of Christian Education, p. 67</a:t>
            </a:r>
          </a:p>
          <a:p>
            <a:pPr eaLnBrk="1" hangingPunct="1"/>
            <a:endParaRPr lang="en-US" b="1" i="1" smtClean="0"/>
          </a:p>
          <a:p>
            <a:pPr eaLnBrk="1" hangingPunct="1"/>
            <a:r>
              <a:rPr lang="en-US" b="1" smtClean="0"/>
              <a:t>It can be frightening to realize the extent to which our children emulate our behavior:  To hear your daughter scolding her doll in a tone of voice that sounds all too familiar, or your son control his friend with anger.  </a:t>
            </a:r>
          </a:p>
          <a:p>
            <a:pPr eaLnBrk="1" hangingPunct="1"/>
            <a:endParaRPr lang="en-US" b="1" smtClean="0"/>
          </a:p>
          <a:p>
            <a:pPr eaLnBrk="1" hangingPunct="1"/>
            <a:endParaRPr lang="en-US" b="1" smtClean="0"/>
          </a:p>
        </p:txBody>
      </p:sp>
      <p:sp>
        <p:nvSpPr>
          <p:cNvPr id="46084" name="Slide Number Placeholder 3"/>
          <p:cNvSpPr>
            <a:spLocks noGrp="1"/>
          </p:cNvSpPr>
          <p:nvPr>
            <p:ph type="sldNum" sz="quarter" idx="5"/>
          </p:nvPr>
        </p:nvSpPr>
        <p:spPr bwMode="auto">
          <a:noFill/>
          <a:ln>
            <a:miter lim="800000"/>
            <a:headEnd/>
            <a:tailEnd/>
          </a:ln>
        </p:spPr>
        <p:txBody>
          <a:bodyPr/>
          <a:lstStyle/>
          <a:p>
            <a:fld id="{AD634F4B-0050-4201-9BD6-913C79832B67}" type="slidenum">
              <a:rPr lang="en-US"/>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Effective Methods of Values Transmission</a:t>
            </a:r>
          </a:p>
          <a:p>
            <a:pPr eaLnBrk="1" hangingPunct="1"/>
            <a:endParaRPr lang="en-US" b="1" smtClean="0"/>
          </a:p>
          <a:p>
            <a:pPr eaLnBrk="1" hangingPunct="1"/>
            <a:r>
              <a:rPr lang="en-US" b="1" smtClean="0"/>
              <a:t>3.  TEACHABLE MOMENTS</a:t>
            </a:r>
          </a:p>
          <a:p>
            <a:pPr eaLnBrk="1" hangingPunct="1">
              <a:buFontTx/>
              <a:buChar char="•"/>
            </a:pPr>
            <a:endParaRPr lang="en-US" b="1" smtClean="0"/>
          </a:p>
          <a:p>
            <a:pPr eaLnBrk="1" hangingPunct="1"/>
            <a:r>
              <a:rPr lang="en-US" b="1" smtClean="0"/>
              <a:t>Parents and teachers need to be prepared to utilize teachable moments.  In the same way, Christ used the events surrounding His life to teach people about the Kingdom of God.  Teachers/parents need to develop an “eye” for teaching opportunities.  </a:t>
            </a:r>
          </a:p>
          <a:p>
            <a:pPr eaLnBrk="1" hangingPunct="1"/>
            <a:endParaRPr lang="en-US" b="1" smtClean="0"/>
          </a:p>
          <a:p>
            <a:pPr eaLnBrk="1" hangingPunct="1"/>
            <a:endParaRPr lang="en-US" b="1" smtClean="0"/>
          </a:p>
        </p:txBody>
      </p:sp>
      <p:sp>
        <p:nvSpPr>
          <p:cNvPr id="47108" name="Slide Number Placeholder 3"/>
          <p:cNvSpPr>
            <a:spLocks noGrp="1"/>
          </p:cNvSpPr>
          <p:nvPr>
            <p:ph type="sldNum" sz="quarter" idx="5"/>
          </p:nvPr>
        </p:nvSpPr>
        <p:spPr bwMode="auto">
          <a:noFill/>
          <a:ln>
            <a:miter lim="800000"/>
            <a:headEnd/>
            <a:tailEnd/>
          </a:ln>
        </p:spPr>
        <p:txBody>
          <a:bodyPr/>
          <a:lstStyle/>
          <a:p>
            <a:fld id="{71FCA9C0-7FF2-46AD-9599-45CE5ADD5192}"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solidFill>
                  <a:srgbClr val="C00000"/>
                </a:solidFill>
                <a:effectLst>
                  <a:outerShdw blurRad="38100" dist="38100" dir="2700000" algn="tl">
                    <a:srgbClr val="C0C0C0"/>
                  </a:outerShdw>
                </a:effectLst>
              </a:rPr>
              <a:t>Deuteronomy 6:5-7</a:t>
            </a:r>
            <a:br>
              <a:rPr lang="en-US" b="1" smtClean="0">
                <a:solidFill>
                  <a:srgbClr val="C00000"/>
                </a:solidFill>
                <a:effectLst>
                  <a:outerShdw blurRad="38100" dist="38100" dir="2700000" algn="tl">
                    <a:srgbClr val="C0C0C0"/>
                  </a:outerShdw>
                </a:effectLst>
              </a:rPr>
            </a:br>
            <a:endParaRPr lang="en-US" b="1" smtClean="0">
              <a:solidFill>
                <a:srgbClr val="C00000"/>
              </a:solidFill>
              <a:effectLst>
                <a:outerShdw blurRad="38100" dist="38100" dir="2700000" algn="tl">
                  <a:srgbClr val="C0C0C0"/>
                </a:outerShdw>
              </a:effectLst>
            </a:endParaRPr>
          </a:p>
          <a:p>
            <a:r>
              <a:rPr lang="en-US" i="1" smtClean="0"/>
              <a:t>“</a:t>
            </a:r>
            <a:r>
              <a:rPr lang="en-US" b="1" i="1" smtClean="0"/>
              <a:t>You shall love the Lord your God with all your heart, with all your soul, and with all your strength.  </a:t>
            </a:r>
          </a:p>
          <a:p>
            <a:r>
              <a:rPr lang="en-US" b="1" i="1" smtClean="0"/>
              <a:t>And these words which I command you today shall be in your heart.  You shall </a:t>
            </a:r>
            <a:r>
              <a:rPr lang="en-US" b="1" i="1" smtClean="0">
                <a:solidFill>
                  <a:srgbClr val="FF0000"/>
                </a:solidFill>
                <a:effectLst>
                  <a:outerShdw blurRad="38100" dist="38100" dir="2700000" algn="tl">
                    <a:srgbClr val="C0C0C0"/>
                  </a:outerShdw>
                </a:effectLst>
              </a:rPr>
              <a:t>TEACH</a:t>
            </a:r>
            <a:r>
              <a:rPr lang="en-US" b="1" i="1" smtClean="0">
                <a:solidFill>
                  <a:srgbClr val="FF0000"/>
                </a:solidFill>
              </a:rPr>
              <a:t> </a:t>
            </a:r>
            <a:r>
              <a:rPr lang="en-US" b="1" i="1" smtClean="0"/>
              <a:t>them diligently t</a:t>
            </a:r>
          </a:p>
          <a:p>
            <a:r>
              <a:rPr lang="en-US" b="1" i="1" smtClean="0"/>
              <a:t>o your children, and shall talk of them when you sit in your house, when you walk by the way, when </a:t>
            </a:r>
          </a:p>
          <a:p>
            <a:r>
              <a:rPr lang="en-US" b="1" i="1" smtClean="0"/>
              <a:t>you lie down, and when you rise up.”</a:t>
            </a:r>
            <a:br>
              <a:rPr lang="en-US" b="1" i="1" smtClean="0"/>
            </a:br>
            <a:endParaRPr lang="en-US" b="1" smtClean="0"/>
          </a:p>
        </p:txBody>
      </p:sp>
      <p:sp>
        <p:nvSpPr>
          <p:cNvPr id="48132" name="Slide Number Placeholder 3"/>
          <p:cNvSpPr>
            <a:spLocks noGrp="1"/>
          </p:cNvSpPr>
          <p:nvPr>
            <p:ph type="sldNum" sz="quarter" idx="5"/>
          </p:nvPr>
        </p:nvSpPr>
        <p:spPr bwMode="auto">
          <a:noFill/>
          <a:ln>
            <a:miter lim="800000"/>
            <a:headEnd/>
            <a:tailEnd/>
          </a:ln>
        </p:spPr>
        <p:txBody>
          <a:bodyPr/>
          <a:lstStyle/>
          <a:p>
            <a:fld id="{F39522E6-453E-4217-B36C-31AC67C3C7BA}"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How to Create Teachable Moments?</a:t>
            </a:r>
          </a:p>
          <a:p>
            <a:pPr eaLnBrk="1" hangingPunct="1"/>
            <a:endParaRPr lang="en-US" b="1" smtClean="0"/>
          </a:p>
          <a:p>
            <a:pPr eaLnBrk="1" hangingPunct="1">
              <a:buFontTx/>
              <a:buChar char="•"/>
            </a:pPr>
            <a:r>
              <a:rPr lang="en-US" b="1" smtClean="0"/>
              <a:t>Parents and teachers need to articulate the children’s actions acts of kindness,  hospitality, ability to resolve conflicts, etc. </a:t>
            </a:r>
          </a:p>
          <a:p>
            <a:pPr eaLnBrk="1" hangingPunct="1">
              <a:buFontTx/>
              <a:buChar char="•"/>
            </a:pPr>
            <a:r>
              <a:rPr lang="en-US" b="1" smtClean="0"/>
              <a:t>Parents need to provide events, experiences, and materials which can develop family traditions and rituals, thus creating a “bond between the generations” in faith. </a:t>
            </a:r>
          </a:p>
          <a:p>
            <a:pPr eaLnBrk="1" hangingPunct="1">
              <a:buFontTx/>
              <a:buChar char="•"/>
            </a:pPr>
            <a:r>
              <a:rPr lang="en-US" b="1" smtClean="0"/>
              <a:t>Provide examples when they can think more deeply about moral issues and dilemmas in various situations.  </a:t>
            </a:r>
          </a:p>
          <a:p>
            <a:pPr eaLnBrk="1" hangingPunct="1"/>
            <a:r>
              <a:rPr lang="en-US" b="1" smtClean="0"/>
              <a:t>	</a:t>
            </a:r>
            <a:endParaRPr lang="en-US" b="1" i="1" smtClean="0"/>
          </a:p>
        </p:txBody>
      </p:sp>
      <p:sp>
        <p:nvSpPr>
          <p:cNvPr id="49156" name="Slide Number Placeholder 3"/>
          <p:cNvSpPr>
            <a:spLocks noGrp="1"/>
          </p:cNvSpPr>
          <p:nvPr>
            <p:ph type="sldNum" sz="quarter" idx="5"/>
          </p:nvPr>
        </p:nvSpPr>
        <p:spPr bwMode="auto">
          <a:noFill/>
          <a:ln>
            <a:miter lim="800000"/>
            <a:headEnd/>
            <a:tailEnd/>
          </a:ln>
        </p:spPr>
        <p:txBody>
          <a:bodyPr/>
          <a:lstStyle/>
          <a:p>
            <a:fld id="{CDDA1A5B-BFC5-4062-BA3A-FB68EDC03CF5}"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solidFill>
                  <a:srgbClr val="C00000"/>
                </a:solidFill>
                <a:effectLst>
                  <a:outerShdw blurRad="38100" dist="38100" dir="2700000" algn="tl">
                    <a:srgbClr val="C0C0C0"/>
                  </a:outerShdw>
                </a:effectLst>
              </a:rPr>
              <a:t>John Gardner, Self-Renewal, 21 </a:t>
            </a:r>
          </a:p>
          <a:p>
            <a:endParaRPr lang="en-US" b="1" smtClean="0">
              <a:solidFill>
                <a:srgbClr val="C00000"/>
              </a:solidFill>
              <a:effectLst>
                <a:outerShdw blurRad="38100" dist="38100" dir="2700000" algn="tl">
                  <a:srgbClr val="C0C0C0"/>
                </a:outerShdw>
              </a:effectLst>
            </a:endParaRPr>
          </a:p>
          <a:p>
            <a:endParaRPr lang="en-US" b="1" smtClean="0">
              <a:solidFill>
                <a:srgbClr val="C00000"/>
              </a:solidFill>
              <a:effectLst>
                <a:outerShdw blurRad="38100" dist="38100" dir="2700000" algn="tl">
                  <a:srgbClr val="C0C0C0"/>
                </a:outerShdw>
              </a:effectLst>
            </a:endParaRPr>
          </a:p>
          <a:p>
            <a:pPr eaLnBrk="1" hangingPunct="1"/>
            <a:r>
              <a:rPr lang="en-US" b="1" i="1" smtClean="0"/>
              <a:t>“All too often we are giving our young people cut flowers when we should be teaching them to innovate.  </a:t>
            </a:r>
          </a:p>
          <a:p>
            <a:pPr eaLnBrk="1" hangingPunct="1"/>
            <a:r>
              <a:rPr lang="en-US" b="1" i="1" smtClean="0"/>
              <a:t>We think of the mind as a storehouse to be filled when we should be thinking of it as an instrument to be used.”</a:t>
            </a:r>
          </a:p>
          <a:p>
            <a:pPr eaLnBrk="1" hangingPunct="1"/>
            <a:r>
              <a:rPr lang="en-US" b="1" i="1" smtClean="0"/>
              <a:t>					</a:t>
            </a:r>
            <a:endParaRPr lang="en-US" smtClean="0"/>
          </a:p>
          <a:p>
            <a:endParaRPr lang="en-US" smtClean="0"/>
          </a:p>
        </p:txBody>
      </p:sp>
      <p:sp>
        <p:nvSpPr>
          <p:cNvPr id="50180" name="Slide Number Placeholder 3"/>
          <p:cNvSpPr>
            <a:spLocks noGrp="1"/>
          </p:cNvSpPr>
          <p:nvPr>
            <p:ph type="sldNum" sz="quarter" idx="5"/>
          </p:nvPr>
        </p:nvSpPr>
        <p:spPr bwMode="auto">
          <a:noFill/>
          <a:ln>
            <a:miter lim="800000"/>
            <a:headEnd/>
            <a:tailEnd/>
          </a:ln>
        </p:spPr>
        <p:txBody>
          <a:bodyPr/>
          <a:lstStyle/>
          <a:p>
            <a:fld id="{6D6AC10B-E308-4934-8FA5-2538D301CBC1}"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Teaching Strategies</a:t>
            </a:r>
          </a:p>
          <a:p>
            <a:pPr eaLnBrk="1" hangingPunct="1"/>
            <a:endParaRPr lang="en-US" b="1" smtClean="0"/>
          </a:p>
          <a:p>
            <a:pPr eaLnBrk="1" hangingPunct="1">
              <a:buFontTx/>
              <a:buChar char="•"/>
            </a:pPr>
            <a:r>
              <a:rPr lang="en-US" b="1" smtClean="0"/>
              <a:t> Stories</a:t>
            </a:r>
          </a:p>
          <a:p>
            <a:pPr eaLnBrk="1" hangingPunct="1">
              <a:buFontTx/>
              <a:buChar char="•"/>
            </a:pPr>
            <a:r>
              <a:rPr lang="en-US" b="1" smtClean="0"/>
              <a:t> Questions</a:t>
            </a:r>
          </a:p>
          <a:p>
            <a:pPr eaLnBrk="1" hangingPunct="1">
              <a:buFontTx/>
              <a:buChar char="•"/>
            </a:pPr>
            <a:r>
              <a:rPr lang="en-US" b="1" smtClean="0"/>
              <a:t> Real-life situations</a:t>
            </a:r>
          </a:p>
          <a:p>
            <a:pPr eaLnBrk="1" hangingPunct="1">
              <a:buFontTx/>
              <a:buChar char="•"/>
            </a:pPr>
            <a:r>
              <a:rPr lang="en-US" b="1" smtClean="0"/>
              <a:t> Act-it-out scenes</a:t>
            </a:r>
          </a:p>
          <a:p>
            <a:pPr eaLnBrk="1" hangingPunct="1">
              <a:buFontTx/>
              <a:buChar char="•"/>
            </a:pPr>
            <a:r>
              <a:rPr lang="en-US" b="1" smtClean="0"/>
              <a:t> Posters and pictures</a:t>
            </a:r>
          </a:p>
          <a:p>
            <a:pPr eaLnBrk="1" hangingPunct="1">
              <a:buFontTx/>
              <a:buChar char="•"/>
            </a:pPr>
            <a:r>
              <a:rPr lang="en-US" b="1" smtClean="0"/>
              <a:t> Values Journal – older children write about values decisions, adding in favorite Bible verses or sayings.  </a:t>
            </a:r>
          </a:p>
          <a:p>
            <a:pPr eaLnBrk="1" hangingPunct="1">
              <a:buFontTx/>
              <a:buChar char="•"/>
            </a:pPr>
            <a:r>
              <a:rPr lang="en-US" b="1" smtClean="0"/>
              <a:t> Post Bible verses in strategic places</a:t>
            </a:r>
          </a:p>
          <a:p>
            <a:pPr eaLnBrk="1" hangingPunct="1">
              <a:buFontTx/>
              <a:buChar char="•"/>
            </a:pPr>
            <a:r>
              <a:rPr lang="en-US" b="1" smtClean="0"/>
              <a:t> Pray with children every day</a:t>
            </a:r>
          </a:p>
        </p:txBody>
      </p:sp>
      <p:sp>
        <p:nvSpPr>
          <p:cNvPr id="51204" name="Slide Number Placeholder 3"/>
          <p:cNvSpPr>
            <a:spLocks noGrp="1"/>
          </p:cNvSpPr>
          <p:nvPr>
            <p:ph type="sldNum" sz="quarter" idx="5"/>
          </p:nvPr>
        </p:nvSpPr>
        <p:spPr bwMode="auto">
          <a:noFill/>
          <a:ln>
            <a:miter lim="800000"/>
            <a:headEnd/>
            <a:tailEnd/>
          </a:ln>
        </p:spPr>
        <p:txBody>
          <a:bodyPr/>
          <a:lstStyle/>
          <a:p>
            <a:fld id="{3107B7CE-9F06-4A74-AA1E-DA1FDB360CB1}"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Psalm 1:1-3</a:t>
            </a:r>
          </a:p>
          <a:p>
            <a:pPr eaLnBrk="1" hangingPunct="1"/>
            <a:endParaRPr lang="en-US" b="1" smtClean="0"/>
          </a:p>
          <a:p>
            <a:pPr eaLnBrk="1" hangingPunct="1"/>
            <a:r>
              <a:rPr lang="en-US" b="1" smtClean="0"/>
              <a:t>“Blessed is the man who does not walk in the counsels of the wicked…But his delight is in the</a:t>
            </a:r>
          </a:p>
          <a:p>
            <a:pPr eaLnBrk="1" hangingPunct="1"/>
            <a:r>
              <a:rPr lang="en-US" b="1" smtClean="0"/>
              <a:t>law of the Lord…He is like a tree planted by streams of water…Whatever he does prospers.”</a:t>
            </a:r>
          </a:p>
        </p:txBody>
      </p:sp>
      <p:sp>
        <p:nvSpPr>
          <p:cNvPr id="33796" name="Slide Number Placeholder 3"/>
          <p:cNvSpPr>
            <a:spLocks noGrp="1"/>
          </p:cNvSpPr>
          <p:nvPr>
            <p:ph type="sldNum" sz="quarter" idx="5"/>
          </p:nvPr>
        </p:nvSpPr>
        <p:spPr bwMode="auto">
          <a:noFill/>
          <a:ln>
            <a:miter lim="800000"/>
            <a:headEnd/>
            <a:tailEnd/>
          </a:ln>
        </p:spPr>
        <p:txBody>
          <a:bodyPr/>
          <a:lstStyle/>
          <a:p>
            <a:fld id="{6BFB0C69-C980-4BC3-B0CA-17CFCA5CEA54}" type="slidenum">
              <a:rPr lang="en-US"/>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p:txBody>
          <a:bodyPr wrap="square" numCol="1" anchor="t" anchorCtr="0" compatLnSpc="1">
            <a:prstTxWarp prst="textNoShape">
              <a:avLst/>
            </a:prstTxWarp>
          </a:bodyPr>
          <a:lstStyle/>
          <a:p>
            <a:pPr eaLnBrk="1" hangingPunct="1"/>
            <a:r>
              <a:rPr lang="en-US" b="1" smtClean="0"/>
              <a:t>Effective Methods of Values Transmission</a:t>
            </a:r>
          </a:p>
          <a:p>
            <a:pPr eaLnBrk="1" hangingPunct="1"/>
            <a:endParaRPr lang="en-US" b="1" smtClean="0"/>
          </a:p>
          <a:p>
            <a:pPr eaLnBrk="1" hangingPunct="1">
              <a:buFontTx/>
              <a:buAutoNum type="arabicPeriod" startAt="4"/>
            </a:pPr>
            <a:r>
              <a:rPr lang="en-US" b="1" smtClean="0"/>
              <a:t>POSITIVE DISCIPLINE</a:t>
            </a:r>
          </a:p>
          <a:p>
            <a:pPr eaLnBrk="1" hangingPunct="1"/>
            <a:endParaRPr lang="en-US" b="1" smtClean="0"/>
          </a:p>
        </p:txBody>
      </p:sp>
      <p:sp>
        <p:nvSpPr>
          <p:cNvPr id="52228" name="Slide Number Placeholder 3"/>
          <p:cNvSpPr>
            <a:spLocks noGrp="1"/>
          </p:cNvSpPr>
          <p:nvPr>
            <p:ph type="sldNum" sz="quarter" idx="5"/>
          </p:nvPr>
        </p:nvSpPr>
        <p:spPr bwMode="auto">
          <a:noFill/>
          <a:ln>
            <a:miter lim="800000"/>
            <a:headEnd/>
            <a:tailEnd/>
          </a:ln>
        </p:spPr>
        <p:txBody>
          <a:bodyPr/>
          <a:lstStyle/>
          <a:p>
            <a:fld id="{6F481B43-1D38-409C-B252-FC91896054BF}"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solidFill>
                  <a:srgbClr val="C00000"/>
                </a:solidFill>
                <a:effectLst>
                  <a:outerShdw blurRad="38100" dist="38100" dir="2700000" algn="tl">
                    <a:srgbClr val="C0C0C0"/>
                  </a:outerShdw>
                </a:effectLst>
              </a:rPr>
              <a:t>Discipline Guidelines</a:t>
            </a:r>
          </a:p>
          <a:p>
            <a:endParaRPr lang="en-US" b="1" smtClean="0">
              <a:solidFill>
                <a:srgbClr val="C00000"/>
              </a:solidFill>
              <a:effectLst>
                <a:outerShdw blurRad="38100" dist="38100" dir="2700000" algn="tl">
                  <a:srgbClr val="C0C0C0"/>
                </a:outerShdw>
              </a:effectLst>
            </a:endParaRPr>
          </a:p>
          <a:p>
            <a:pPr>
              <a:buFontTx/>
              <a:buChar char="•"/>
            </a:pPr>
            <a:r>
              <a:rPr lang="en-US" b="1" smtClean="0"/>
              <a:t> Correct misbehaviors with love--</a:t>
            </a:r>
            <a:r>
              <a:rPr lang="en-US" smtClean="0"/>
              <a:t>Parents and teachers need to take effective corrective action when children’s behavior departs from Biblical norms.  Children need direction and God provided parents and grandparents with a life of experience to draw upon. </a:t>
            </a:r>
          </a:p>
          <a:p>
            <a:pPr>
              <a:buFontTx/>
              <a:buChar char="•"/>
            </a:pPr>
            <a:r>
              <a:rPr lang="en-US" b="1" smtClean="0"/>
              <a:t> Explain the reason for punishment if there is a need for it, but love should always be the basis of correction -- </a:t>
            </a:r>
            <a:r>
              <a:rPr lang="en-US" smtClean="0"/>
              <a:t>When correcting misbehaviors, do so with love.  Explain the reason for punishment if there is a need for it, but love should always be the basis of correction.  </a:t>
            </a:r>
            <a:endParaRPr lang="en-US" b="1" smtClean="0"/>
          </a:p>
          <a:p>
            <a:pPr>
              <a:buFontTx/>
              <a:buChar char="•"/>
            </a:pPr>
            <a:r>
              <a:rPr lang="en-US" b="1" smtClean="0"/>
              <a:t> Avoid being authoritarian – </a:t>
            </a:r>
            <a:r>
              <a:rPr lang="en-US" smtClean="0"/>
              <a:t>authoritarian parents &amp; teachers who control children through punishment and reward retard moral growth. </a:t>
            </a:r>
          </a:p>
          <a:p>
            <a:pPr>
              <a:buFontTx/>
              <a:buChar char="•"/>
            </a:pPr>
            <a:r>
              <a:rPr lang="en-US" b="1" smtClean="0"/>
              <a:t> Adults who treat children with respect, fairness and consideration, promote moral growth.</a:t>
            </a:r>
          </a:p>
          <a:p>
            <a:endParaRPr lang="en-US" smtClean="0"/>
          </a:p>
          <a:p>
            <a:pPr eaLnBrk="1" hangingPunct="1"/>
            <a:endParaRPr lang="en-US" b="1" smtClean="0"/>
          </a:p>
          <a:p>
            <a:pPr eaLnBrk="1" hangingPunct="1"/>
            <a:endParaRPr lang="en-US" b="1" smtClean="0"/>
          </a:p>
          <a:p>
            <a:endParaRPr lang="en-US" smtClean="0"/>
          </a:p>
        </p:txBody>
      </p:sp>
      <p:sp>
        <p:nvSpPr>
          <p:cNvPr id="53252" name="Slide Number Placeholder 3"/>
          <p:cNvSpPr>
            <a:spLocks noGrp="1"/>
          </p:cNvSpPr>
          <p:nvPr>
            <p:ph type="sldNum" sz="quarter" idx="5"/>
          </p:nvPr>
        </p:nvSpPr>
        <p:spPr bwMode="auto">
          <a:noFill/>
          <a:ln>
            <a:miter lim="800000"/>
            <a:headEnd/>
            <a:tailEnd/>
          </a:ln>
        </p:spPr>
        <p:txBody>
          <a:bodyPr/>
          <a:lstStyle/>
          <a:p>
            <a:fld id="{3E5188AD-62C3-4BA3-B5D9-2450994CBC1B}"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Effective Methods of Values Transmission</a:t>
            </a:r>
          </a:p>
          <a:p>
            <a:pPr eaLnBrk="1" hangingPunct="1"/>
            <a:endParaRPr lang="en-US" b="1" smtClean="0"/>
          </a:p>
          <a:p>
            <a:pPr eaLnBrk="1" hangingPunct="1"/>
            <a:r>
              <a:rPr lang="en-US" b="1" smtClean="0"/>
              <a:t>5.  ESTABLISH FAMILY ALTAR</a:t>
            </a:r>
          </a:p>
          <a:p>
            <a:pPr eaLnBrk="1" hangingPunct="1">
              <a:buFontTx/>
              <a:buChar char="•"/>
            </a:pPr>
            <a:endParaRPr lang="en-US" b="1" smtClean="0"/>
          </a:p>
        </p:txBody>
      </p:sp>
      <p:sp>
        <p:nvSpPr>
          <p:cNvPr id="54276" name="Slide Number Placeholder 3"/>
          <p:cNvSpPr>
            <a:spLocks noGrp="1"/>
          </p:cNvSpPr>
          <p:nvPr>
            <p:ph type="sldNum" sz="quarter" idx="5"/>
          </p:nvPr>
        </p:nvSpPr>
        <p:spPr bwMode="auto">
          <a:noFill/>
          <a:ln>
            <a:miter lim="800000"/>
            <a:headEnd/>
            <a:tailEnd/>
          </a:ln>
        </p:spPr>
        <p:txBody>
          <a:bodyPr/>
          <a:lstStyle/>
          <a:p>
            <a:fld id="{5E6A12E7-BAA7-40A7-9A20-C44407684596}"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80000"/>
              </a:lnSpc>
            </a:pPr>
            <a:r>
              <a:rPr lang="en-US" sz="600" b="1" smtClean="0">
                <a:solidFill>
                  <a:srgbClr val="FF0000"/>
                </a:solidFill>
                <a:latin typeface="Arial Black" pitchFamily="34" charset="0"/>
              </a:rPr>
              <a:t>The Valuegenesis Project on Family Worship</a:t>
            </a:r>
          </a:p>
          <a:p>
            <a:pPr>
              <a:lnSpc>
                <a:spcPct val="80000"/>
              </a:lnSpc>
            </a:pPr>
            <a:endParaRPr lang="en-US" sz="600" b="1" smtClean="0">
              <a:solidFill>
                <a:srgbClr val="FF0000"/>
              </a:solidFill>
              <a:latin typeface="Arial Black" pitchFamily="34" charset="0"/>
            </a:endParaRPr>
          </a:p>
          <a:p>
            <a:pPr>
              <a:lnSpc>
                <a:spcPct val="80000"/>
              </a:lnSpc>
            </a:pPr>
            <a:r>
              <a:rPr lang="en-US" sz="600" b="1" smtClean="0">
                <a:effectLst>
                  <a:outerShdw blurRad="38100" dist="38100" dir="2700000" algn="tl">
                    <a:srgbClr val="C0C0C0"/>
                  </a:outerShdw>
                </a:effectLst>
              </a:rPr>
              <a:t>How often does your family have worship?	VG2       VG1</a:t>
            </a:r>
          </a:p>
          <a:p>
            <a:pPr>
              <a:lnSpc>
                <a:spcPct val="80000"/>
              </a:lnSpc>
            </a:pPr>
            <a:endParaRPr lang="en-US" sz="600" b="1" smtClean="0"/>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Never                                                        	23%     26%</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Less than once a month 		13%     11%</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About once a month			 7%       6%</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About 2-3 times a month		 9%       8%</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About once a week			16%     15%</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Several times a week			11%     11%</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Once a day			15%     15%</a:t>
            </a:r>
          </a:p>
          <a:p>
            <a:pPr>
              <a:lnSpc>
                <a:spcPct val="80000"/>
              </a:lnSpc>
            </a:pPr>
            <a:r>
              <a:rPr lang="en-US" sz="600" b="1" smtClean="0">
                <a:solidFill>
                  <a:srgbClr val="FF0000"/>
                </a:solidFill>
                <a:effectLst>
                  <a:outerShdw blurRad="38100" dist="38100" dir="2700000" algn="tl">
                    <a:srgbClr val="C0C0C0"/>
                  </a:outerShdw>
                </a:effectLst>
                <a:latin typeface="Arial Narrow" pitchFamily="34" charset="0"/>
              </a:rPr>
              <a:t>  More than once a day		              	  6%       8% </a:t>
            </a:r>
          </a:p>
          <a:p>
            <a:pPr>
              <a:lnSpc>
                <a:spcPct val="80000"/>
              </a:lnSpc>
            </a:pPr>
            <a:endParaRPr lang="en-US" sz="600" b="1" smtClean="0"/>
          </a:p>
          <a:p>
            <a:pPr>
              <a:lnSpc>
                <a:spcPct val="80000"/>
              </a:lnSpc>
            </a:pPr>
            <a:endParaRPr lang="en-US" sz="600" b="1" smtClean="0"/>
          </a:p>
        </p:txBody>
      </p:sp>
      <p:sp>
        <p:nvSpPr>
          <p:cNvPr id="55300" name="Slide Number Placeholder 3"/>
          <p:cNvSpPr>
            <a:spLocks noGrp="1"/>
          </p:cNvSpPr>
          <p:nvPr>
            <p:ph type="sldNum" sz="quarter" idx="5"/>
          </p:nvPr>
        </p:nvSpPr>
        <p:spPr bwMode="auto">
          <a:noFill/>
          <a:ln>
            <a:miter lim="800000"/>
            <a:headEnd/>
            <a:tailEnd/>
          </a:ln>
        </p:spPr>
        <p:txBody>
          <a:bodyPr/>
          <a:lstStyle/>
          <a:p>
            <a:fld id="{6872C629-46A7-4AB1-A634-A047485F7C36}"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Values of Family Worship</a:t>
            </a:r>
          </a:p>
          <a:p>
            <a:pPr eaLnBrk="1" hangingPunct="1"/>
            <a:endParaRPr lang="en-US" b="1" smtClean="0"/>
          </a:p>
          <a:p>
            <a:pPr eaLnBrk="1" hangingPunct="1"/>
            <a:r>
              <a:rPr lang="en-US" b="1" smtClean="0"/>
              <a:t>Family worship has surfaced in many studies as a key factor in values transmission.  Family worship provides opportunity for:</a:t>
            </a:r>
          </a:p>
          <a:p>
            <a:pPr eaLnBrk="1" hangingPunct="1"/>
            <a:endParaRPr lang="en-US" b="1" smtClean="0"/>
          </a:p>
          <a:p>
            <a:pPr eaLnBrk="1" hangingPunct="1">
              <a:buFontTx/>
              <a:buChar char="•"/>
            </a:pPr>
            <a:r>
              <a:rPr lang="en-US" b="1" smtClean="0"/>
              <a:t> Covenant renewal</a:t>
            </a:r>
          </a:p>
          <a:p>
            <a:pPr eaLnBrk="1" hangingPunct="1">
              <a:buFontTx/>
              <a:buChar char="•"/>
            </a:pPr>
            <a:r>
              <a:rPr lang="en-US" b="1" smtClean="0"/>
              <a:t> Rehearsal of religious heritage</a:t>
            </a:r>
          </a:p>
          <a:p>
            <a:pPr eaLnBrk="1" hangingPunct="1">
              <a:buFontTx/>
              <a:buChar char="•"/>
            </a:pPr>
            <a:r>
              <a:rPr lang="en-US" b="1" smtClean="0"/>
              <a:t> testimony sharing</a:t>
            </a:r>
          </a:p>
          <a:p>
            <a:pPr eaLnBrk="1" hangingPunct="1">
              <a:buFontTx/>
              <a:buChar char="•"/>
            </a:pPr>
            <a:r>
              <a:rPr lang="en-US" b="1" smtClean="0"/>
              <a:t> Values exploration and instruction</a:t>
            </a:r>
          </a:p>
          <a:p>
            <a:pPr eaLnBrk="1" hangingPunct="1">
              <a:buFontTx/>
              <a:buChar char="•"/>
            </a:pPr>
            <a:r>
              <a:rPr lang="en-US" b="1" smtClean="0"/>
              <a:t> Relationship building </a:t>
            </a:r>
          </a:p>
          <a:p>
            <a:pPr eaLnBrk="1" hangingPunct="1"/>
            <a:endParaRPr lang="en-US" smtClean="0"/>
          </a:p>
          <a:p>
            <a:pPr eaLnBrk="1" hangingPunct="1"/>
            <a:r>
              <a:rPr lang="en-US" b="1" smtClean="0"/>
              <a:t>Ellen White offers these guidelines for family worship.  It should be:</a:t>
            </a:r>
          </a:p>
          <a:p>
            <a:pPr eaLnBrk="1" hangingPunct="1">
              <a:buFontTx/>
              <a:buChar char="•"/>
            </a:pPr>
            <a:r>
              <a:rPr lang="en-US" b="1" smtClean="0"/>
              <a:t> short and spirited (</a:t>
            </a:r>
            <a:r>
              <a:rPr lang="en-US" b="1" i="1" smtClean="0"/>
              <a:t>child Guidance, p. 521)</a:t>
            </a:r>
          </a:p>
          <a:p>
            <a:pPr eaLnBrk="1" hangingPunct="1">
              <a:buFontTx/>
              <a:buChar char="•"/>
            </a:pPr>
            <a:r>
              <a:rPr lang="en-US" b="1" smtClean="0"/>
              <a:t> pleasant and interesting (5 </a:t>
            </a:r>
            <a:r>
              <a:rPr lang="en-US" b="1" i="1" smtClean="0"/>
              <a:t>Testimonies, p. 335</a:t>
            </a:r>
          </a:p>
          <a:p>
            <a:pPr eaLnBrk="1" hangingPunct="1">
              <a:buFontTx/>
              <a:buChar char="•"/>
            </a:pPr>
            <a:r>
              <a:rPr lang="en-US" b="1" i="1" smtClean="0"/>
              <a:t> </a:t>
            </a:r>
            <a:r>
              <a:rPr lang="en-US" b="1" smtClean="0"/>
              <a:t>the most enjoyable time of the day (</a:t>
            </a:r>
            <a:r>
              <a:rPr lang="en-US" b="1" i="1" smtClean="0"/>
              <a:t>7 Testimonies, p. 43)</a:t>
            </a:r>
            <a:endParaRPr lang="en-US" b="1" smtClean="0"/>
          </a:p>
        </p:txBody>
      </p:sp>
      <p:sp>
        <p:nvSpPr>
          <p:cNvPr id="56324" name="Slide Number Placeholder 3"/>
          <p:cNvSpPr>
            <a:spLocks noGrp="1"/>
          </p:cNvSpPr>
          <p:nvPr>
            <p:ph type="sldNum" sz="quarter" idx="5"/>
          </p:nvPr>
        </p:nvSpPr>
        <p:spPr bwMode="auto">
          <a:noFill/>
          <a:ln>
            <a:miter lim="800000"/>
            <a:headEnd/>
            <a:tailEnd/>
          </a:ln>
        </p:spPr>
        <p:txBody>
          <a:bodyPr/>
          <a:lstStyle/>
          <a:p>
            <a:fld id="{0AF882EC-C905-4A05-8260-E4936940577F}"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Effective Methods of Values Transmission</a:t>
            </a:r>
          </a:p>
          <a:p>
            <a:pPr eaLnBrk="1" hangingPunct="1"/>
            <a:endParaRPr lang="en-US" b="1" smtClean="0"/>
          </a:p>
          <a:p>
            <a:pPr eaLnBrk="1" hangingPunct="1"/>
            <a:r>
              <a:rPr lang="en-US" b="1" smtClean="0"/>
              <a:t>6.  INVOLVEMENT IN SERVICE</a:t>
            </a:r>
          </a:p>
          <a:p>
            <a:pPr eaLnBrk="1" hangingPunct="1">
              <a:buFontTx/>
              <a:buChar char="•"/>
            </a:pPr>
            <a:endParaRPr lang="en-US" b="1" smtClean="0"/>
          </a:p>
          <a:p>
            <a:pPr eaLnBrk="1" hangingPunct="1"/>
            <a:r>
              <a:rPr lang="en-US" b="1" smtClean="0"/>
              <a:t>Service provides opportunity to put values into action.  Getting children and young people involved in service in the church and community, as well as in the home, helps them to internalize values such as love, compassion, patience, humility, kindness, etc.  </a:t>
            </a:r>
          </a:p>
          <a:p>
            <a:pPr eaLnBrk="1" hangingPunct="1"/>
            <a:endParaRPr lang="en-US" b="1" smtClean="0"/>
          </a:p>
          <a:p>
            <a:pPr eaLnBrk="1" hangingPunct="1"/>
            <a:r>
              <a:rPr lang="en-US" b="1" smtClean="0"/>
              <a:t>Involving children in acts of hospitality, engaging them in offering refreshments, etc. provide opportunity for them to interact with those in need.  Through these activities, children are guided into making a connection with values that becomes part of their life.  </a:t>
            </a:r>
          </a:p>
          <a:p>
            <a:pPr eaLnBrk="1" hangingPunct="1"/>
            <a:endParaRPr lang="en-US" b="1" smtClean="0"/>
          </a:p>
        </p:txBody>
      </p:sp>
      <p:sp>
        <p:nvSpPr>
          <p:cNvPr id="57348" name="Slide Number Placeholder 3"/>
          <p:cNvSpPr>
            <a:spLocks noGrp="1"/>
          </p:cNvSpPr>
          <p:nvPr>
            <p:ph type="sldNum" sz="quarter" idx="5"/>
          </p:nvPr>
        </p:nvSpPr>
        <p:spPr bwMode="auto">
          <a:noFill/>
          <a:ln>
            <a:miter lim="800000"/>
            <a:headEnd/>
            <a:tailEnd/>
          </a:ln>
        </p:spPr>
        <p:txBody>
          <a:bodyPr/>
          <a:lstStyle/>
          <a:p>
            <a:fld id="{0FAC7C8A-3E1A-49BE-8DD3-C63E3D892715}" type="slidenum">
              <a:rPr lang="en-US"/>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Service Projects</a:t>
            </a:r>
          </a:p>
          <a:p>
            <a:pPr eaLnBrk="1" hangingPunct="1"/>
            <a:endParaRPr lang="en-US" b="1" smtClean="0"/>
          </a:p>
          <a:p>
            <a:pPr eaLnBrk="1" hangingPunct="1">
              <a:buFontTx/>
              <a:buChar char="•"/>
            </a:pPr>
            <a:r>
              <a:rPr lang="en-US" b="1" smtClean="0"/>
              <a:t>Start an “adopt a grandmother/grandfather program”.</a:t>
            </a:r>
          </a:p>
          <a:p>
            <a:pPr eaLnBrk="1" hangingPunct="1">
              <a:buFontTx/>
              <a:buChar char="•"/>
            </a:pPr>
            <a:r>
              <a:rPr lang="en-US" b="1" smtClean="0"/>
              <a:t>Make cheery cards for placement on food trays in the hospital and nursing home.</a:t>
            </a:r>
          </a:p>
          <a:p>
            <a:pPr eaLnBrk="1" hangingPunct="1">
              <a:buFontTx/>
              <a:buChar char="•"/>
            </a:pPr>
            <a:r>
              <a:rPr lang="en-US" b="1" smtClean="0"/>
              <a:t>Volunteer at a local soup kitchen.</a:t>
            </a:r>
          </a:p>
          <a:p>
            <a:pPr eaLnBrk="1" hangingPunct="1">
              <a:buFontTx/>
              <a:buChar char="•"/>
            </a:pPr>
            <a:r>
              <a:rPr lang="en-US" b="1" smtClean="0"/>
              <a:t>Clean up a park.</a:t>
            </a:r>
          </a:p>
          <a:p>
            <a:pPr eaLnBrk="1" hangingPunct="1">
              <a:buFontTx/>
              <a:buChar char="•"/>
            </a:pPr>
            <a:r>
              <a:rPr lang="en-US" b="1" smtClean="0"/>
              <a:t>Rake leave, cut grass, etc. for elderly.</a:t>
            </a:r>
          </a:p>
          <a:p>
            <a:pPr eaLnBrk="1" hangingPunct="1">
              <a:buFontTx/>
              <a:buChar char="•"/>
            </a:pPr>
            <a:r>
              <a:rPr lang="en-US" b="1" smtClean="0"/>
              <a:t>Bake cookies to give to poor students.</a:t>
            </a:r>
          </a:p>
          <a:p>
            <a:pPr eaLnBrk="1" hangingPunct="1"/>
            <a:endParaRPr lang="en-US" b="1" smtClean="0"/>
          </a:p>
        </p:txBody>
      </p:sp>
      <p:sp>
        <p:nvSpPr>
          <p:cNvPr id="58372" name="Slide Number Placeholder 3"/>
          <p:cNvSpPr>
            <a:spLocks noGrp="1"/>
          </p:cNvSpPr>
          <p:nvPr>
            <p:ph type="sldNum" sz="quarter" idx="5"/>
          </p:nvPr>
        </p:nvSpPr>
        <p:spPr bwMode="auto">
          <a:noFill/>
          <a:ln>
            <a:miter lim="800000"/>
            <a:headEnd/>
            <a:tailEnd/>
          </a:ln>
        </p:spPr>
        <p:txBody>
          <a:bodyPr/>
          <a:lstStyle/>
          <a:p>
            <a:fld id="{36C2CDEF-F309-4F36-A94A-2BE37C7BFEAF}" type="slidenum">
              <a:rPr lang="en-US"/>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What is the Responsibility of Parents and Teachers?</a:t>
            </a:r>
          </a:p>
          <a:p>
            <a:pPr eaLnBrk="1" hangingPunct="1"/>
            <a:endParaRPr lang="en-US" b="1" smtClean="0"/>
          </a:p>
          <a:p>
            <a:pPr eaLnBrk="1" hangingPunct="1">
              <a:buFontTx/>
              <a:buChar char="•"/>
            </a:pPr>
            <a:r>
              <a:rPr lang="en-US" b="1" smtClean="0"/>
              <a:t> Live the values</a:t>
            </a:r>
          </a:p>
          <a:p>
            <a:pPr eaLnBrk="1" hangingPunct="1">
              <a:buFontTx/>
              <a:buChar char="•"/>
            </a:pPr>
            <a:r>
              <a:rPr lang="en-US" b="1" smtClean="0"/>
              <a:t> Teach the values</a:t>
            </a:r>
          </a:p>
          <a:p>
            <a:pPr eaLnBrk="1" hangingPunct="1">
              <a:buFontTx/>
              <a:buChar char="•"/>
            </a:pPr>
            <a:r>
              <a:rPr lang="en-US" b="1" smtClean="0"/>
              <a:t> Make right and wrong very clear</a:t>
            </a:r>
          </a:p>
          <a:p>
            <a:pPr eaLnBrk="1" hangingPunct="1">
              <a:buFontTx/>
              <a:buChar char="•"/>
            </a:pPr>
            <a:r>
              <a:rPr lang="en-US" b="1" smtClean="0"/>
              <a:t> Give lots of practice in making decisions</a:t>
            </a:r>
          </a:p>
          <a:p>
            <a:pPr eaLnBrk="1" hangingPunct="1">
              <a:buFontTx/>
              <a:buChar char="•"/>
            </a:pPr>
            <a:r>
              <a:rPr lang="en-US" b="1" smtClean="0"/>
              <a:t> Show your child how to deal with peer pressure</a:t>
            </a:r>
          </a:p>
        </p:txBody>
      </p:sp>
      <p:sp>
        <p:nvSpPr>
          <p:cNvPr id="59396" name="Slide Number Placeholder 3"/>
          <p:cNvSpPr>
            <a:spLocks noGrp="1"/>
          </p:cNvSpPr>
          <p:nvPr>
            <p:ph type="sldNum" sz="quarter" idx="5"/>
          </p:nvPr>
        </p:nvSpPr>
        <p:spPr bwMode="auto">
          <a:noFill/>
          <a:ln>
            <a:miter lim="800000"/>
            <a:headEnd/>
            <a:tailEnd/>
          </a:ln>
        </p:spPr>
        <p:txBody>
          <a:bodyPr/>
          <a:lstStyle/>
          <a:p>
            <a:fld id="{0A3FECC1-41E1-40F8-9069-0E64509DF0EB}" type="slidenum">
              <a:rPr lang="en-US"/>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pPr>
            <a:r>
              <a:rPr lang="en-US" b="1" smtClean="0"/>
              <a:t>The Values Tree</a:t>
            </a:r>
          </a:p>
          <a:p>
            <a:pPr eaLnBrk="1" hangingPunct="1">
              <a:lnSpc>
                <a:spcPct val="90000"/>
              </a:lnSpc>
            </a:pPr>
            <a:endParaRPr lang="en-US" b="1" u="sng" smtClean="0"/>
          </a:p>
          <a:p>
            <a:pPr eaLnBrk="1" hangingPunct="1">
              <a:lnSpc>
                <a:spcPct val="90000"/>
              </a:lnSpc>
            </a:pPr>
            <a:r>
              <a:rPr lang="en-US" b="1" u="sng" smtClean="0"/>
              <a:t>Illustration:</a:t>
            </a:r>
          </a:p>
          <a:p>
            <a:pPr eaLnBrk="1" hangingPunct="1">
              <a:lnSpc>
                <a:spcPct val="90000"/>
              </a:lnSpc>
            </a:pPr>
            <a:endParaRPr lang="en-US" b="1" smtClean="0"/>
          </a:p>
          <a:p>
            <a:pPr eaLnBrk="1" hangingPunct="1">
              <a:lnSpc>
                <a:spcPct val="90000"/>
              </a:lnSpc>
            </a:pPr>
            <a:r>
              <a:rPr lang="en-US" b="1" smtClean="0"/>
              <a:t>Donna loves pussy willows.  When they move to Michigan she planted a lot of them in her garden.  After 3 years, the pussy willow brushes looked like trees.  They were as tall as a 2-storey house.  And when spring time came, Donna could not cut any of the pussy willow branches for they were out of reach.</a:t>
            </a:r>
          </a:p>
          <a:p>
            <a:pPr eaLnBrk="1" hangingPunct="1">
              <a:lnSpc>
                <a:spcPct val="90000"/>
              </a:lnSpc>
            </a:pPr>
            <a:endParaRPr lang="en-US" b="1" smtClean="0"/>
          </a:p>
          <a:p>
            <a:pPr eaLnBrk="1" hangingPunct="1">
              <a:lnSpc>
                <a:spcPct val="90000"/>
              </a:lnSpc>
            </a:pPr>
            <a:r>
              <a:rPr lang="en-US" b="1" smtClean="0"/>
              <a:t>The gardening consultant she spoke with advised her to chop the “trees” off about one foot above the ground.  She shuddered and couldn’t make herself to chop down the lovely pussy willow trees, yet she couldn’t get the blossoms.  Finally she decided to follow the consultant’s advice.  To her surprise, the following year the pussy willows grew into round, full beautiful bushes.  What seemed so harsh was the best thing for them.  </a:t>
            </a:r>
          </a:p>
          <a:p>
            <a:pPr eaLnBrk="1" hangingPunct="1">
              <a:lnSpc>
                <a:spcPct val="90000"/>
              </a:lnSpc>
            </a:pPr>
            <a:endParaRPr lang="en-US" b="1" smtClean="0"/>
          </a:p>
          <a:p>
            <a:pPr eaLnBrk="1" hangingPunct="1">
              <a:lnSpc>
                <a:spcPct val="90000"/>
              </a:lnSpc>
            </a:pPr>
            <a:r>
              <a:rPr lang="en-US" b="1" smtClean="0"/>
              <a:t>Growing a child is like growing a tree.  What does it take to grow a healthy tree?  </a:t>
            </a:r>
          </a:p>
          <a:p>
            <a:pPr eaLnBrk="1" hangingPunct="1">
              <a:lnSpc>
                <a:spcPct val="90000"/>
              </a:lnSpc>
              <a:buFontTx/>
              <a:buChar char="•"/>
            </a:pPr>
            <a:r>
              <a:rPr lang="en-US" b="1" smtClean="0"/>
              <a:t> Good genetic stock</a:t>
            </a:r>
          </a:p>
          <a:p>
            <a:pPr eaLnBrk="1" hangingPunct="1">
              <a:lnSpc>
                <a:spcPct val="90000"/>
              </a:lnSpc>
              <a:buFontTx/>
              <a:buChar char="•"/>
            </a:pPr>
            <a:r>
              <a:rPr lang="en-US" b="1" smtClean="0"/>
              <a:t> Good soil – “goodness of fit”  </a:t>
            </a:r>
          </a:p>
          <a:p>
            <a:pPr eaLnBrk="1" hangingPunct="1">
              <a:lnSpc>
                <a:spcPct val="90000"/>
              </a:lnSpc>
              <a:buFontTx/>
              <a:buChar char="•"/>
            </a:pPr>
            <a:r>
              <a:rPr lang="en-US" b="1" smtClean="0"/>
              <a:t> Sunshine – of love and warmth</a:t>
            </a:r>
          </a:p>
          <a:p>
            <a:pPr eaLnBrk="1" hangingPunct="1">
              <a:lnSpc>
                <a:spcPct val="90000"/>
              </a:lnSpc>
              <a:buFontTx/>
              <a:buChar char="•"/>
            </a:pPr>
            <a:r>
              <a:rPr lang="en-US" b="1" smtClean="0"/>
              <a:t> Watering – with gentle teaching from God’s Word and life experiences</a:t>
            </a:r>
          </a:p>
          <a:p>
            <a:pPr eaLnBrk="1" hangingPunct="1">
              <a:lnSpc>
                <a:spcPct val="90000"/>
              </a:lnSpc>
              <a:buFontTx/>
              <a:buChar char="•"/>
            </a:pPr>
            <a:r>
              <a:rPr lang="en-US" b="1" smtClean="0"/>
              <a:t> Fertilizer – special teaching experiences</a:t>
            </a:r>
          </a:p>
          <a:p>
            <a:pPr eaLnBrk="1" hangingPunct="1">
              <a:lnSpc>
                <a:spcPct val="90000"/>
              </a:lnSpc>
              <a:buFontTx/>
              <a:buChar char="•"/>
            </a:pPr>
            <a:r>
              <a:rPr lang="en-US" b="1" smtClean="0"/>
              <a:t> Pruning – discipline</a:t>
            </a:r>
          </a:p>
          <a:p>
            <a:pPr eaLnBrk="1" hangingPunct="1">
              <a:lnSpc>
                <a:spcPct val="90000"/>
              </a:lnSpc>
              <a:buFontTx/>
              <a:buChar char="•"/>
            </a:pPr>
            <a:r>
              <a:rPr lang="en-US" b="1" smtClean="0"/>
              <a:t> Protection – from winds and storms that are more than they can bear.  </a:t>
            </a:r>
          </a:p>
          <a:p>
            <a:pPr eaLnBrk="1" hangingPunct="1">
              <a:lnSpc>
                <a:spcPct val="90000"/>
              </a:lnSpc>
            </a:pPr>
            <a:endParaRPr lang="en-US" b="1" smtClean="0"/>
          </a:p>
          <a:p>
            <a:pPr eaLnBrk="1" hangingPunct="1">
              <a:lnSpc>
                <a:spcPct val="90000"/>
              </a:lnSpc>
              <a:buFontTx/>
              <a:buChar char="•"/>
            </a:pPr>
            <a:endParaRPr lang="en-US" b="1" smtClean="0"/>
          </a:p>
        </p:txBody>
      </p:sp>
      <p:sp>
        <p:nvSpPr>
          <p:cNvPr id="34820" name="Slide Number Placeholder 3"/>
          <p:cNvSpPr>
            <a:spLocks noGrp="1"/>
          </p:cNvSpPr>
          <p:nvPr>
            <p:ph type="sldNum" sz="quarter" idx="5"/>
          </p:nvPr>
        </p:nvSpPr>
        <p:spPr bwMode="auto">
          <a:noFill/>
          <a:ln>
            <a:miter lim="800000"/>
            <a:headEnd/>
            <a:tailEnd/>
          </a:ln>
        </p:spPr>
        <p:txBody>
          <a:bodyPr/>
          <a:lstStyle/>
          <a:p>
            <a:fld id="{5EADE655-85C9-48BF-8077-E90901DB7A69}" type="slidenum">
              <a:rPr lang="en-US"/>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Growing Strong Christian Values</a:t>
            </a:r>
          </a:p>
          <a:p>
            <a:pPr eaLnBrk="1" hangingPunct="1"/>
            <a:endParaRPr lang="en-US" b="1" smtClean="0"/>
          </a:p>
          <a:p>
            <a:pPr eaLnBrk="1" hangingPunct="1"/>
            <a:r>
              <a:rPr lang="en-US" b="1" smtClean="0"/>
              <a:t>“Children need more than good food, a nice physical environment and psychological understanding; they need to learn ethical principles—a firm notion of what they ought to do, and what they ought not to do, and why?”</a:t>
            </a:r>
          </a:p>
          <a:p>
            <a:pPr eaLnBrk="1" hangingPunct="1"/>
            <a:endParaRPr lang="en-US" b="1" smtClean="0"/>
          </a:p>
          <a:p>
            <a:pPr eaLnBrk="1" hangingPunct="1"/>
            <a:r>
              <a:rPr lang="en-US" b="1" smtClean="0"/>
              <a:t>			Robert Coles, </a:t>
            </a:r>
            <a:r>
              <a:rPr lang="en-US" b="1" i="1" smtClean="0"/>
              <a:t>Family Weekly</a:t>
            </a:r>
          </a:p>
          <a:p>
            <a:pPr eaLnBrk="1" hangingPunct="1"/>
            <a:r>
              <a:rPr lang="en-US" b="1" i="1" smtClean="0"/>
              <a:t>			</a:t>
            </a:r>
            <a:r>
              <a:rPr lang="en-US" smtClean="0"/>
              <a:t>(taken from Donna Habenicht, </a:t>
            </a:r>
            <a:r>
              <a:rPr lang="en-US" i="1" smtClean="0"/>
              <a:t>10 Christian Values Every Kid Should Know)</a:t>
            </a:r>
            <a:endParaRPr lang="en-US" b="1" i="1" smtClean="0"/>
          </a:p>
          <a:p>
            <a:pPr eaLnBrk="1" hangingPunct="1"/>
            <a:endParaRPr lang="en-US" b="1" i="1" smtClean="0"/>
          </a:p>
        </p:txBody>
      </p:sp>
      <p:sp>
        <p:nvSpPr>
          <p:cNvPr id="35844" name="Slide Number Placeholder 3"/>
          <p:cNvSpPr>
            <a:spLocks noGrp="1"/>
          </p:cNvSpPr>
          <p:nvPr>
            <p:ph type="sldNum" sz="quarter" idx="5"/>
          </p:nvPr>
        </p:nvSpPr>
        <p:spPr bwMode="auto">
          <a:noFill/>
          <a:ln>
            <a:miter lim="800000"/>
            <a:headEnd/>
            <a:tailEnd/>
          </a:ln>
        </p:spPr>
        <p:txBody>
          <a:bodyPr/>
          <a:lstStyle/>
          <a:p>
            <a:fld id="{31D3687A-330B-48A0-972A-36A39124F8FA}" type="slidenum">
              <a:rPr lang="en-US"/>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Ellen G. White’s Counsels</a:t>
            </a:r>
          </a:p>
          <a:p>
            <a:pPr eaLnBrk="1" hangingPunct="1"/>
            <a:endParaRPr lang="en-US" b="1" smtClean="0"/>
          </a:p>
          <a:p>
            <a:pPr eaLnBrk="1" hangingPunct="1"/>
            <a:r>
              <a:rPr lang="en-US" b="1" smtClean="0"/>
              <a:t>“Parents, teach your children…how to conduct themselves in the home with true politeness.  Educate them to show kindness and tenderness to one another…The principles of heaven are to be brought into the government of the home.  Every child is to be taught to be polite, compassionate, loving, pitiful, courteous, tenderhearted.”	</a:t>
            </a:r>
          </a:p>
          <a:p>
            <a:pPr eaLnBrk="1" hangingPunct="1"/>
            <a:r>
              <a:rPr lang="en-US" b="1" smtClean="0"/>
              <a:t>				</a:t>
            </a:r>
            <a:r>
              <a:rPr lang="en-US" b="1" i="1" smtClean="0"/>
              <a:t>Child Guidance, p. 143</a:t>
            </a:r>
          </a:p>
          <a:p>
            <a:pPr eaLnBrk="1" hangingPunct="1"/>
            <a:endParaRPr lang="en-US" b="1" i="1" smtClean="0"/>
          </a:p>
          <a:p>
            <a:pPr eaLnBrk="1" hangingPunct="1"/>
            <a:r>
              <a:rPr lang="en-US" b="1" smtClean="0"/>
              <a:t>“The most sacred lessons of modesty and humility are to be taught to the children, both at home and in the Sabbath School.”</a:t>
            </a:r>
          </a:p>
          <a:p>
            <a:pPr eaLnBrk="1" hangingPunct="1"/>
            <a:r>
              <a:rPr lang="en-US" b="1" smtClean="0"/>
              <a:t>				</a:t>
            </a:r>
            <a:r>
              <a:rPr lang="en-US" b="1" i="1" smtClean="0"/>
              <a:t>Child Guidance, p. 144</a:t>
            </a:r>
            <a:endParaRPr lang="en-US" b="1" smtClean="0"/>
          </a:p>
        </p:txBody>
      </p:sp>
      <p:sp>
        <p:nvSpPr>
          <p:cNvPr id="36868" name="Slide Number Placeholder 3"/>
          <p:cNvSpPr>
            <a:spLocks noGrp="1"/>
          </p:cNvSpPr>
          <p:nvPr>
            <p:ph type="sldNum" sz="quarter" idx="5"/>
          </p:nvPr>
        </p:nvSpPr>
        <p:spPr bwMode="auto">
          <a:noFill/>
          <a:ln>
            <a:miter lim="800000"/>
            <a:headEnd/>
            <a:tailEnd/>
          </a:ln>
        </p:spPr>
        <p:txBody>
          <a:bodyPr/>
          <a:lstStyle/>
          <a:p>
            <a:fld id="{280B5CEF-B582-449C-A4F1-BC68E5817343}"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t>Why are Values Important?</a:t>
            </a:r>
          </a:p>
          <a:p>
            <a:pPr eaLnBrk="1" hangingPunct="1"/>
            <a:endParaRPr lang="en-US" b="1" smtClean="0"/>
          </a:p>
          <a:p>
            <a:pPr eaLnBrk="1" hangingPunct="1"/>
            <a:r>
              <a:rPr lang="en-US" b="1" smtClean="0"/>
              <a:t>A strong Christian value system will be of immeasurable worth to your children throughout their lives.  </a:t>
            </a:r>
          </a:p>
          <a:p>
            <a:pPr eaLnBrk="1" hangingPunct="1"/>
            <a:endParaRPr lang="en-US" b="1" smtClean="0"/>
          </a:p>
          <a:p>
            <a:pPr eaLnBrk="1" hangingPunct="1">
              <a:buFontTx/>
              <a:buChar char="•"/>
            </a:pPr>
            <a:r>
              <a:rPr lang="en-US" b="1" smtClean="0"/>
              <a:t> Lights the dark moments of decision </a:t>
            </a:r>
          </a:p>
          <a:p>
            <a:pPr eaLnBrk="1" hangingPunct="1">
              <a:buFontTx/>
              <a:buChar char="•"/>
            </a:pPr>
            <a:r>
              <a:rPr lang="en-US" b="1" smtClean="0"/>
              <a:t> Points the way to the path of integrity</a:t>
            </a:r>
          </a:p>
          <a:p>
            <a:pPr eaLnBrk="1" hangingPunct="1">
              <a:buFontTx/>
              <a:buChar char="•"/>
            </a:pPr>
            <a:r>
              <a:rPr lang="en-US" b="1" smtClean="0"/>
              <a:t> Keeps the soul in tune with God</a:t>
            </a:r>
          </a:p>
          <a:p>
            <a:pPr eaLnBrk="1" hangingPunct="1">
              <a:buFontTx/>
              <a:buChar char="•"/>
            </a:pPr>
            <a:r>
              <a:rPr lang="en-US" b="1" smtClean="0"/>
              <a:t> Provides a sense of purpose</a:t>
            </a:r>
          </a:p>
          <a:p>
            <a:pPr eaLnBrk="1" hangingPunct="1">
              <a:buFontTx/>
              <a:buChar char="•"/>
            </a:pPr>
            <a:r>
              <a:rPr lang="en-US" b="1" smtClean="0"/>
              <a:t> Directs the means and ends of actions</a:t>
            </a:r>
          </a:p>
          <a:p>
            <a:pPr eaLnBrk="1" hangingPunct="1">
              <a:buFontTx/>
              <a:buChar char="•"/>
            </a:pPr>
            <a:r>
              <a:rPr lang="en-US" b="1" smtClean="0"/>
              <a:t> Are standards of conduct </a:t>
            </a:r>
          </a:p>
          <a:p>
            <a:pPr eaLnBrk="1" hangingPunct="1"/>
            <a:endParaRPr lang="en-US" smtClean="0"/>
          </a:p>
        </p:txBody>
      </p:sp>
      <p:sp>
        <p:nvSpPr>
          <p:cNvPr id="37892" name="Slide Number Placeholder 3"/>
          <p:cNvSpPr>
            <a:spLocks noGrp="1"/>
          </p:cNvSpPr>
          <p:nvPr>
            <p:ph type="sldNum" sz="quarter" idx="5"/>
          </p:nvPr>
        </p:nvSpPr>
        <p:spPr bwMode="auto">
          <a:noFill/>
          <a:ln>
            <a:miter lim="800000"/>
            <a:headEnd/>
            <a:tailEnd/>
          </a:ln>
        </p:spPr>
        <p:txBody>
          <a:bodyPr/>
          <a:lstStyle/>
          <a:p>
            <a:fld id="{F4AEF584-6AA9-4318-BDBA-E88DC8EA36C5}"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pPr>
            <a:r>
              <a:rPr lang="en-US" b="1" smtClean="0"/>
              <a:t>Values Begin with God</a:t>
            </a:r>
          </a:p>
          <a:p>
            <a:pPr eaLnBrk="1" hangingPunct="1">
              <a:lnSpc>
                <a:spcPct val="90000"/>
              </a:lnSpc>
            </a:pPr>
            <a:endParaRPr lang="en-US" b="1" smtClean="0"/>
          </a:p>
          <a:p>
            <a:pPr eaLnBrk="1" hangingPunct="1">
              <a:lnSpc>
                <a:spcPct val="90000"/>
              </a:lnSpc>
              <a:buFontTx/>
              <a:buChar char="•"/>
            </a:pPr>
            <a:r>
              <a:rPr lang="en-US" b="1" smtClean="0"/>
              <a:t>Without God, values die – </a:t>
            </a:r>
            <a:r>
              <a:rPr lang="en-US" smtClean="0"/>
              <a:t>the world in general has rejected God and His values.</a:t>
            </a:r>
          </a:p>
          <a:p>
            <a:pPr eaLnBrk="1" hangingPunct="1">
              <a:lnSpc>
                <a:spcPct val="90000"/>
              </a:lnSpc>
            </a:pPr>
            <a:r>
              <a:rPr lang="en-US" smtClean="0"/>
              <a:t>	* massacred in Rwanda and other countries</a:t>
            </a:r>
          </a:p>
          <a:p>
            <a:pPr eaLnBrk="1" hangingPunct="1">
              <a:lnSpc>
                <a:spcPct val="90000"/>
              </a:lnSpc>
            </a:pPr>
            <a:r>
              <a:rPr lang="en-US" smtClean="0"/>
              <a:t>	* Virginia Tech shooting and other killing in schools</a:t>
            </a:r>
          </a:p>
          <a:p>
            <a:pPr eaLnBrk="1" hangingPunct="1">
              <a:lnSpc>
                <a:spcPct val="90000"/>
              </a:lnSpc>
            </a:pPr>
            <a:r>
              <a:rPr lang="en-US" smtClean="0"/>
              <a:t>	* AIDS/HIV pandemic around the world</a:t>
            </a:r>
          </a:p>
          <a:p>
            <a:pPr eaLnBrk="1" hangingPunct="1">
              <a:lnSpc>
                <a:spcPct val="90000"/>
              </a:lnSpc>
            </a:pPr>
            <a:endParaRPr lang="en-US" b="1" smtClean="0"/>
          </a:p>
          <a:p>
            <a:pPr eaLnBrk="1" hangingPunct="1">
              <a:lnSpc>
                <a:spcPct val="90000"/>
              </a:lnSpc>
            </a:pPr>
            <a:r>
              <a:rPr lang="en-US" b="1" smtClean="0"/>
              <a:t>	George Barna’s research in </a:t>
            </a:r>
            <a:r>
              <a:rPr lang="en-US" b="1" i="1" smtClean="0"/>
              <a:t>Generation Next </a:t>
            </a:r>
            <a:r>
              <a:rPr lang="en-US" b="1" smtClean="0"/>
              <a:t> indicated that ¾ of adults and youth believe that truth is relative to the 	situation and people.  There are no absolute moral truths.  The post-moderns lives without a core of values.    </a:t>
            </a:r>
          </a:p>
          <a:p>
            <a:pPr eaLnBrk="1" hangingPunct="1">
              <a:lnSpc>
                <a:spcPct val="90000"/>
              </a:lnSpc>
            </a:pPr>
            <a:endParaRPr lang="en-US" b="1" smtClean="0"/>
          </a:p>
          <a:p>
            <a:pPr eaLnBrk="1" hangingPunct="1">
              <a:lnSpc>
                <a:spcPct val="90000"/>
              </a:lnSpc>
              <a:buFontTx/>
              <a:buChar char="•"/>
            </a:pPr>
            <a:r>
              <a:rPr lang="en-US" b="1" smtClean="0"/>
              <a:t>God is no longer the source of values for most people</a:t>
            </a:r>
          </a:p>
          <a:p>
            <a:pPr eaLnBrk="1" hangingPunct="1">
              <a:lnSpc>
                <a:spcPct val="90000"/>
              </a:lnSpc>
            </a:pPr>
            <a:r>
              <a:rPr lang="en-US" b="1" smtClean="0"/>
              <a:t>	</a:t>
            </a:r>
            <a:r>
              <a:rPr lang="en-US" smtClean="0"/>
              <a:t>*values begin with ME, not God</a:t>
            </a:r>
          </a:p>
          <a:p>
            <a:pPr eaLnBrk="1" hangingPunct="1">
              <a:lnSpc>
                <a:spcPct val="90000"/>
              </a:lnSpc>
            </a:pPr>
            <a:r>
              <a:rPr lang="en-US" smtClean="0"/>
              <a:t>	*society emphasizes values like:  athletics,, materialism, physical appearance, and status</a:t>
            </a:r>
          </a:p>
          <a:p>
            <a:pPr eaLnBrk="1" hangingPunct="1">
              <a:lnSpc>
                <a:spcPct val="90000"/>
              </a:lnSpc>
            </a:pPr>
            <a:r>
              <a:rPr lang="en-US" smtClean="0"/>
              <a:t>	*Parent Magazine did a survey on family values and 7,000 parents who responded would be less alarmed if their child became an 	atheist, lived in a homosexual relationship, had a child outside of marriage, got divorced, and never got married.</a:t>
            </a:r>
          </a:p>
          <a:p>
            <a:pPr eaLnBrk="1" hangingPunct="1">
              <a:lnSpc>
                <a:spcPct val="90000"/>
              </a:lnSpc>
            </a:pPr>
            <a:endParaRPr lang="en-US" b="1" smtClean="0"/>
          </a:p>
          <a:p>
            <a:pPr eaLnBrk="1" hangingPunct="1">
              <a:lnSpc>
                <a:spcPct val="90000"/>
              </a:lnSpc>
              <a:buFontTx/>
              <a:buChar char="•"/>
            </a:pPr>
            <a:r>
              <a:rPr lang="en-US" b="1" smtClean="0"/>
              <a:t>God’s Values  are sometimes drastically different from the secular values </a:t>
            </a:r>
          </a:p>
          <a:p>
            <a:pPr eaLnBrk="1" hangingPunct="1">
              <a:lnSpc>
                <a:spcPct val="90000"/>
              </a:lnSpc>
            </a:pPr>
            <a:r>
              <a:rPr lang="en-US" b="1" smtClean="0"/>
              <a:t>	</a:t>
            </a:r>
            <a:r>
              <a:rPr lang="en-US" smtClean="0"/>
              <a:t>*it may make us less popular, less successful in our job</a:t>
            </a:r>
          </a:p>
          <a:p>
            <a:pPr eaLnBrk="1" hangingPunct="1">
              <a:lnSpc>
                <a:spcPct val="90000"/>
              </a:lnSpc>
            </a:pPr>
            <a:r>
              <a:rPr lang="en-US" smtClean="0"/>
              <a:t>	*it may mean being kind and compassionate even though it inconveniences us; being honest even when it hurts.</a:t>
            </a:r>
          </a:p>
          <a:p>
            <a:pPr eaLnBrk="1" hangingPunct="1">
              <a:lnSpc>
                <a:spcPct val="90000"/>
              </a:lnSpc>
            </a:pPr>
            <a:endParaRPr lang="en-US" b="1" smtClean="0"/>
          </a:p>
          <a:p>
            <a:pPr eaLnBrk="1" hangingPunct="1">
              <a:lnSpc>
                <a:spcPct val="90000"/>
              </a:lnSpc>
              <a:buFontTx/>
              <a:buChar char="•"/>
            </a:pPr>
            <a:r>
              <a:rPr lang="en-US" b="1" smtClean="0"/>
              <a:t>What are God’s values?</a:t>
            </a:r>
          </a:p>
          <a:p>
            <a:pPr eaLnBrk="1" hangingPunct="1">
              <a:lnSpc>
                <a:spcPct val="90000"/>
              </a:lnSpc>
            </a:pPr>
            <a:r>
              <a:rPr lang="en-US" b="1" smtClean="0"/>
              <a:t>	*Galatians 5:22, 23</a:t>
            </a:r>
          </a:p>
          <a:p>
            <a:pPr eaLnBrk="1" hangingPunct="1">
              <a:lnSpc>
                <a:spcPct val="90000"/>
              </a:lnSpc>
            </a:pPr>
            <a:r>
              <a:rPr lang="en-US" b="1" smtClean="0"/>
              <a:t>	*2 Peter 1:5-7</a:t>
            </a:r>
          </a:p>
          <a:p>
            <a:pPr eaLnBrk="1" hangingPunct="1">
              <a:lnSpc>
                <a:spcPct val="90000"/>
              </a:lnSpc>
            </a:pPr>
            <a:r>
              <a:rPr lang="en-US" b="1" smtClean="0"/>
              <a:t>	*1 Corinthians 13</a:t>
            </a:r>
          </a:p>
          <a:p>
            <a:pPr eaLnBrk="1" hangingPunct="1">
              <a:lnSpc>
                <a:spcPct val="90000"/>
              </a:lnSpc>
            </a:pPr>
            <a:r>
              <a:rPr lang="en-US" b="1" smtClean="0"/>
              <a:t>	*Exodus 20</a:t>
            </a:r>
          </a:p>
          <a:p>
            <a:pPr eaLnBrk="1" hangingPunct="1">
              <a:lnSpc>
                <a:spcPct val="90000"/>
              </a:lnSpc>
            </a:pPr>
            <a:r>
              <a:rPr lang="en-US" b="1" smtClean="0"/>
              <a:t>	*Matthew 5:3-11</a:t>
            </a:r>
          </a:p>
          <a:p>
            <a:pPr eaLnBrk="1" hangingPunct="1">
              <a:lnSpc>
                <a:spcPct val="90000"/>
              </a:lnSpc>
            </a:pPr>
            <a:r>
              <a:rPr lang="en-US" b="1" smtClean="0"/>
              <a:t>	* Romans 12</a:t>
            </a:r>
          </a:p>
          <a:p>
            <a:pPr eaLnBrk="1" hangingPunct="1">
              <a:lnSpc>
                <a:spcPct val="90000"/>
              </a:lnSpc>
            </a:pPr>
            <a:endParaRPr lang="en-US" b="1" smtClean="0"/>
          </a:p>
          <a:p>
            <a:pPr eaLnBrk="1" hangingPunct="1">
              <a:lnSpc>
                <a:spcPct val="90000"/>
              </a:lnSpc>
            </a:pPr>
            <a:r>
              <a:rPr lang="en-US" b="1" smtClean="0"/>
              <a:t> </a:t>
            </a:r>
          </a:p>
          <a:p>
            <a:pPr eaLnBrk="1" hangingPunct="1">
              <a:lnSpc>
                <a:spcPct val="90000"/>
              </a:lnSpc>
            </a:pPr>
            <a:endParaRPr lang="en-US" b="1" smtClean="0"/>
          </a:p>
        </p:txBody>
      </p:sp>
      <p:sp>
        <p:nvSpPr>
          <p:cNvPr id="38916" name="Slide Number Placeholder 3"/>
          <p:cNvSpPr>
            <a:spLocks noGrp="1"/>
          </p:cNvSpPr>
          <p:nvPr>
            <p:ph type="sldNum" sz="quarter" idx="5"/>
          </p:nvPr>
        </p:nvSpPr>
        <p:spPr bwMode="auto">
          <a:noFill/>
          <a:ln>
            <a:miter lim="800000"/>
            <a:headEnd/>
            <a:tailEnd/>
          </a:ln>
        </p:spPr>
        <p:txBody>
          <a:bodyPr/>
          <a:lstStyle/>
          <a:p>
            <a:fld id="{CBB81470-F5DA-40A8-A3C4-3A4F6C3885D1}"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smtClean="0">
                <a:latin typeface="Arial" charset="0"/>
                <a:cs typeface="Arial" charset="0"/>
              </a:rPr>
              <a:t>What Values Are Important to You?</a:t>
            </a:r>
          </a:p>
          <a:p>
            <a:pPr eaLnBrk="1" hangingPunct="1"/>
            <a:endParaRPr lang="en-US" b="1" smtClean="0">
              <a:latin typeface="Arial" charset="0"/>
              <a:cs typeface="Arial" charset="0"/>
            </a:endParaRPr>
          </a:p>
          <a:p>
            <a:pPr eaLnBrk="1" hangingPunct="1"/>
            <a:r>
              <a:rPr lang="en-US" b="1" u="sng" smtClean="0">
                <a:latin typeface="Arial" charset="0"/>
                <a:cs typeface="Arial" charset="0"/>
              </a:rPr>
              <a:t>Group Activity: </a:t>
            </a:r>
            <a:r>
              <a:rPr lang="en-US" b="1" smtClean="0">
                <a:latin typeface="Arial" charset="0"/>
                <a:cs typeface="Arial" charset="0"/>
              </a:rPr>
              <a:t>  Make a list of the most important values you desire to pass to the next generation.  Then discuss:</a:t>
            </a:r>
          </a:p>
          <a:p>
            <a:pPr eaLnBrk="1" hangingPunct="1"/>
            <a:endParaRPr lang="en-US" b="1" smtClean="0">
              <a:latin typeface="Arial" charset="0"/>
              <a:cs typeface="Arial" charset="0"/>
            </a:endParaRPr>
          </a:p>
          <a:p>
            <a:pPr eaLnBrk="1" hangingPunct="1">
              <a:buFontTx/>
              <a:buAutoNum type="arabicPeriod"/>
            </a:pPr>
            <a:r>
              <a:rPr lang="en-US" b="1" smtClean="0">
                <a:latin typeface="Arial" charset="0"/>
                <a:cs typeface="Arial" charset="0"/>
              </a:rPr>
              <a:t>Have we truly place greater emphasis on passing biblical values on to the next generation than we have cultural or personal values?</a:t>
            </a:r>
          </a:p>
          <a:p>
            <a:pPr eaLnBrk="1" hangingPunct="1">
              <a:buFontTx/>
              <a:buAutoNum type="arabicPeriod"/>
            </a:pPr>
            <a:r>
              <a:rPr lang="en-US" b="1" smtClean="0">
                <a:latin typeface="Arial" charset="0"/>
                <a:cs typeface="Arial" charset="0"/>
              </a:rPr>
              <a:t>Are we having difficulty sometimes separating the two?</a:t>
            </a:r>
          </a:p>
          <a:p>
            <a:pPr eaLnBrk="1" hangingPunct="1">
              <a:buFontTx/>
              <a:buAutoNum type="arabicPeriod"/>
            </a:pPr>
            <a:r>
              <a:rPr lang="en-US" b="1" smtClean="0">
                <a:latin typeface="Arial" charset="0"/>
                <a:cs typeface="Arial" charset="0"/>
              </a:rPr>
              <a:t>What other factors influence the level of importance we place on particular values?</a:t>
            </a:r>
            <a:endParaRPr lang="en-US" b="1" u="sng" smtClean="0">
              <a:latin typeface="Arial" charset="0"/>
              <a:cs typeface="Arial" charset="0"/>
            </a:endParaRPr>
          </a:p>
          <a:p>
            <a:pPr eaLnBrk="1" hangingPunct="1"/>
            <a:endParaRPr lang="en-US" b="1" smtClean="0">
              <a:latin typeface="Arial" charset="0"/>
              <a:cs typeface="Arial" charset="0"/>
            </a:endParaRPr>
          </a:p>
          <a:p>
            <a:pPr eaLnBrk="1" hangingPunct="1"/>
            <a:r>
              <a:rPr lang="en-US" b="1" smtClean="0">
                <a:latin typeface="Arial" charset="0"/>
                <a:cs typeface="Arial" charset="0"/>
              </a:rPr>
              <a:t>Let’s look at the biblical values:</a:t>
            </a:r>
          </a:p>
          <a:p>
            <a:pPr eaLnBrk="1" hangingPunct="1"/>
            <a:endParaRPr lang="en-US" b="1" smtClean="0">
              <a:latin typeface="Arial" charset="0"/>
              <a:cs typeface="Arial" charset="0"/>
            </a:endParaRPr>
          </a:p>
          <a:p>
            <a:pPr eaLnBrk="1" hangingPunct="1">
              <a:buFontTx/>
              <a:buChar char="•"/>
            </a:pPr>
            <a:r>
              <a:rPr lang="en-US" b="1" smtClean="0">
                <a:latin typeface="Arial" charset="0"/>
                <a:cs typeface="Arial" charset="0"/>
              </a:rPr>
              <a:t>Faith</a:t>
            </a:r>
          </a:p>
          <a:p>
            <a:pPr eaLnBrk="1" hangingPunct="1">
              <a:buFontTx/>
              <a:buChar char="•"/>
            </a:pPr>
            <a:r>
              <a:rPr lang="en-US" b="1" smtClean="0">
                <a:latin typeface="Arial" charset="0"/>
                <a:cs typeface="Arial" charset="0"/>
              </a:rPr>
              <a:t>Respect </a:t>
            </a:r>
          </a:p>
          <a:p>
            <a:pPr eaLnBrk="1" hangingPunct="1">
              <a:buFontTx/>
              <a:buChar char="•"/>
            </a:pPr>
            <a:r>
              <a:rPr lang="en-US" b="1" smtClean="0">
                <a:latin typeface="Arial" charset="0"/>
                <a:cs typeface="Arial" charset="0"/>
              </a:rPr>
              <a:t>Kindness and compassion</a:t>
            </a:r>
          </a:p>
          <a:p>
            <a:pPr eaLnBrk="1" hangingPunct="1">
              <a:buFontTx/>
              <a:buChar char="•"/>
            </a:pPr>
            <a:r>
              <a:rPr lang="en-US" b="1" smtClean="0">
                <a:latin typeface="Arial" charset="0"/>
                <a:cs typeface="Arial" charset="0"/>
              </a:rPr>
              <a:t>Honesty and integrity</a:t>
            </a:r>
          </a:p>
          <a:p>
            <a:pPr eaLnBrk="1" hangingPunct="1">
              <a:buFontTx/>
              <a:buChar char="•"/>
            </a:pPr>
            <a:r>
              <a:rPr lang="en-US" b="1" smtClean="0">
                <a:latin typeface="Arial" charset="0"/>
                <a:cs typeface="Arial" charset="0"/>
              </a:rPr>
              <a:t>Patience</a:t>
            </a:r>
          </a:p>
          <a:p>
            <a:pPr eaLnBrk="1" hangingPunct="1">
              <a:buFontTx/>
              <a:buChar char="•"/>
            </a:pPr>
            <a:r>
              <a:rPr lang="en-US" b="1" smtClean="0">
                <a:latin typeface="Arial" charset="0"/>
                <a:cs typeface="Arial" charset="0"/>
              </a:rPr>
              <a:t>Humility and peace</a:t>
            </a:r>
          </a:p>
          <a:p>
            <a:pPr eaLnBrk="1" hangingPunct="1">
              <a:buFontTx/>
              <a:buChar char="•"/>
            </a:pPr>
            <a:r>
              <a:rPr lang="en-US" b="1" smtClean="0">
                <a:latin typeface="Arial" charset="0"/>
                <a:cs typeface="Arial" charset="0"/>
              </a:rPr>
              <a:t>Responsibility</a:t>
            </a:r>
          </a:p>
          <a:p>
            <a:pPr eaLnBrk="1" hangingPunct="1">
              <a:buFontTx/>
              <a:buChar char="•"/>
            </a:pPr>
            <a:r>
              <a:rPr lang="en-US" b="1" smtClean="0">
                <a:latin typeface="Arial" charset="0"/>
                <a:cs typeface="Arial" charset="0"/>
              </a:rPr>
              <a:t>Self-control</a:t>
            </a:r>
          </a:p>
          <a:p>
            <a:pPr eaLnBrk="1" hangingPunct="1">
              <a:buFontTx/>
              <a:buChar char="•"/>
            </a:pPr>
            <a:r>
              <a:rPr lang="en-US" b="1" smtClean="0">
                <a:latin typeface="Arial" charset="0"/>
                <a:cs typeface="Arial" charset="0"/>
              </a:rPr>
              <a:t>Loyalty and commitment</a:t>
            </a:r>
          </a:p>
          <a:p>
            <a:pPr eaLnBrk="1" hangingPunct="1">
              <a:buFontTx/>
              <a:buChar char="•"/>
            </a:pPr>
            <a:r>
              <a:rPr lang="en-US" b="1" smtClean="0">
                <a:latin typeface="Arial" charset="0"/>
                <a:cs typeface="Arial" charset="0"/>
              </a:rPr>
              <a:t>Contentment and thankfulness</a:t>
            </a:r>
          </a:p>
          <a:p>
            <a:pPr eaLnBrk="1" hangingPunct="1"/>
            <a:endParaRPr lang="en-US" b="1" smtClean="0">
              <a:latin typeface="Arial" charset="0"/>
              <a:cs typeface="Arial" charset="0"/>
            </a:endParaRPr>
          </a:p>
          <a:p>
            <a:pPr eaLnBrk="1" hangingPunct="1"/>
            <a:r>
              <a:rPr lang="en-US" b="1" smtClean="0">
                <a:latin typeface="Arial" charset="0"/>
                <a:cs typeface="Arial" charset="0"/>
              </a:rPr>
              <a:t>All values are rooted in Love—God’s Love and the love He gives us.  Without Love in the center of your being, these values cannot be expressed.  All of these values are part of the definition of love.  That is why Love  is not on the list.  </a:t>
            </a:r>
          </a:p>
        </p:txBody>
      </p:sp>
      <p:sp>
        <p:nvSpPr>
          <p:cNvPr id="39940" name="Slide Number Placeholder 3"/>
          <p:cNvSpPr>
            <a:spLocks noGrp="1"/>
          </p:cNvSpPr>
          <p:nvPr>
            <p:ph type="sldNum" sz="quarter" idx="5"/>
          </p:nvPr>
        </p:nvSpPr>
        <p:spPr bwMode="auto">
          <a:noFill/>
          <a:ln>
            <a:miter lim="800000"/>
            <a:headEnd/>
            <a:tailEnd/>
          </a:ln>
        </p:spPr>
        <p:txBody>
          <a:bodyPr/>
          <a:lstStyle/>
          <a:p>
            <a:fld id="{A3473632-6444-4CE9-9F11-AA09EDB8F7F2}"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r>
              <a:rPr lang="en-US" b="1" smtClean="0">
                <a:solidFill>
                  <a:schemeClr val="bg1"/>
                </a:solidFill>
                <a:effectLst>
                  <a:outerShdw blurRad="38100" dist="38100" dir="2700000" algn="tl">
                    <a:srgbClr val="C0C0C0"/>
                  </a:outerShdw>
                </a:effectLst>
              </a:rPr>
              <a:t>Effective Methods of Values Transmission</a:t>
            </a:r>
          </a:p>
          <a:p>
            <a:pPr eaLnBrk="1" hangingPunct="1"/>
            <a:endParaRPr lang="en-US" b="1" smtClean="0">
              <a:solidFill>
                <a:schemeClr val="bg1"/>
              </a:solidFill>
              <a:effectLst>
                <a:outerShdw blurRad="38100" dist="38100" dir="2700000" algn="tl">
                  <a:srgbClr val="C0C0C0"/>
                </a:outerShdw>
              </a:effectLst>
            </a:endParaRPr>
          </a:p>
          <a:p>
            <a:pPr eaLnBrk="1" hangingPunct="1"/>
            <a:r>
              <a:rPr lang="en-US" b="1" smtClean="0">
                <a:solidFill>
                  <a:schemeClr val="bg1"/>
                </a:solidFill>
                <a:effectLst>
                  <a:outerShdw blurRad="38100" dist="38100" dir="2700000" algn="tl">
                    <a:srgbClr val="C0C0C0"/>
                  </a:outerShdw>
                </a:effectLst>
              </a:rPr>
              <a:t>1.  MAINTAIN POSITIVE RELATIONSHIPS</a:t>
            </a:r>
          </a:p>
          <a:p>
            <a:pPr eaLnBrk="1" hangingPunct="1">
              <a:buFontTx/>
              <a:buChar char="•"/>
            </a:pPr>
            <a:endParaRPr lang="en-US" b="1" smtClean="0">
              <a:solidFill>
                <a:schemeClr val="bg1"/>
              </a:solidFill>
              <a:effectLst>
                <a:outerShdw blurRad="38100" dist="38100" dir="2700000" algn="tl">
                  <a:srgbClr val="C0C0C0"/>
                </a:outerShdw>
              </a:effectLst>
            </a:endParaRPr>
          </a:p>
          <a:p>
            <a:pPr eaLnBrk="1" hangingPunct="1"/>
            <a:r>
              <a:rPr lang="en-US" b="1" u="sng" smtClean="0">
                <a:solidFill>
                  <a:schemeClr val="bg1"/>
                </a:solidFill>
                <a:effectLst>
                  <a:outerShdw blurRad="38100" dist="38100" dir="2700000" algn="tl">
                    <a:srgbClr val="C0C0C0"/>
                  </a:outerShdw>
                </a:effectLst>
              </a:rPr>
              <a:t>Group Activity</a:t>
            </a:r>
            <a:r>
              <a:rPr lang="en-US" b="1" smtClean="0">
                <a:solidFill>
                  <a:schemeClr val="bg1"/>
                </a:solidFill>
                <a:effectLst>
                  <a:outerShdw blurRad="38100" dist="38100" dir="2700000" algn="tl">
                    <a:srgbClr val="C0C0C0"/>
                  </a:outerShdw>
                </a:effectLst>
              </a:rPr>
              <a:t>:   Think of one or two significant others in your life whom you have shared warm relationships and who made Christian values so winsome and attractive you wanted to be like them and their values your own.  Take 3 minutes.</a:t>
            </a:r>
          </a:p>
          <a:p>
            <a:pPr eaLnBrk="1" hangingPunct="1"/>
            <a:endParaRPr lang="en-US" b="1" smtClean="0">
              <a:solidFill>
                <a:schemeClr val="bg1"/>
              </a:solidFill>
              <a:effectLst>
                <a:outerShdw blurRad="38100" dist="38100" dir="2700000" algn="tl">
                  <a:srgbClr val="C0C0C0"/>
                </a:outerShdw>
              </a:effectLst>
            </a:endParaRPr>
          </a:p>
          <a:p>
            <a:pPr eaLnBrk="1" hangingPunct="1"/>
            <a:r>
              <a:rPr lang="en-US" b="1" smtClean="0">
                <a:solidFill>
                  <a:schemeClr val="bg1"/>
                </a:solidFill>
                <a:effectLst>
                  <a:outerShdw blurRad="38100" dist="38100" dir="2700000" algn="tl">
                    <a:srgbClr val="C0C0C0"/>
                  </a:outerShdw>
                </a:effectLst>
              </a:rPr>
              <a:t>Think about persons who are most responsible for what you believe personally.  Who influenced you the most as you were carving out your own personal identity?  How did they convey values to you?  Why did you accept their values for yourself?  </a:t>
            </a:r>
          </a:p>
          <a:p>
            <a:pPr eaLnBrk="1" hangingPunct="1"/>
            <a:endParaRPr lang="en-US" b="1" smtClean="0">
              <a:solidFill>
                <a:schemeClr val="bg1"/>
              </a:solidFill>
              <a:effectLst>
                <a:outerShdw blurRad="38100" dist="38100" dir="2700000" algn="tl">
                  <a:srgbClr val="C0C0C0"/>
                </a:outerShdw>
              </a:effectLst>
            </a:endParaRPr>
          </a:p>
          <a:p>
            <a:pPr eaLnBrk="1" hangingPunct="1"/>
            <a:r>
              <a:rPr lang="en-US" b="1" smtClean="0">
                <a:solidFill>
                  <a:schemeClr val="bg1"/>
                </a:solidFill>
                <a:effectLst>
                  <a:outerShdw blurRad="38100" dist="38100" dir="2700000" algn="tl">
                    <a:srgbClr val="C0C0C0"/>
                  </a:outerShdw>
                </a:effectLst>
              </a:rPr>
              <a:t>Chances are these significant people in your life were people with whom you shared a positive relationship.  Children as well as adults tend to be interested in the beliefs and ideas of others with whom they share a warm relationship.  </a:t>
            </a:r>
            <a:endParaRPr lang="en-US" u="sng" smtClean="0"/>
          </a:p>
        </p:txBody>
      </p:sp>
      <p:sp>
        <p:nvSpPr>
          <p:cNvPr id="40964" name="Slide Number Placeholder 3"/>
          <p:cNvSpPr>
            <a:spLocks noGrp="1"/>
          </p:cNvSpPr>
          <p:nvPr>
            <p:ph type="sldNum" sz="quarter" idx="5"/>
          </p:nvPr>
        </p:nvSpPr>
        <p:spPr bwMode="auto">
          <a:noFill/>
          <a:ln>
            <a:miter lim="800000"/>
            <a:headEnd/>
            <a:tailEnd/>
          </a:ln>
        </p:spPr>
        <p:txBody>
          <a:bodyPr/>
          <a:lstStyle/>
          <a:p>
            <a:fld id="{4EAD93D7-890B-485C-8695-38DB6A08A3DF}"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2701925" y="2130425"/>
            <a:ext cx="4800600" cy="1470025"/>
          </a:xfrm>
        </p:spPr>
        <p:txBody>
          <a:bodyPr anchor="ctr"/>
          <a:lstStyle>
            <a:lvl1pPr>
              <a:defRPr/>
            </a:lvl1pPr>
          </a:lstStyle>
          <a:p>
            <a:r>
              <a:rPr lang="en-US" smtClean="0"/>
              <a:t>Click to edit Master title style</a:t>
            </a:r>
            <a:endParaRPr lang="en-US"/>
          </a:p>
        </p:txBody>
      </p:sp>
      <p:sp>
        <p:nvSpPr>
          <p:cNvPr id="2048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C61F1053-B5AD-400A-8995-F5DC875929B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CFFE8C-5488-4888-B942-6C0566CFFD8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E59E7672-E296-49DA-A010-91AB944B5C8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2D13231-151F-46A1-A8CA-07853EFB0F4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8EDC024-263B-4740-B180-FBE47B42EA4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AA92A225-7DAF-4FBF-B750-3AFF15D15CC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595C30DE-930C-4B98-911B-BF1EAD0FA1C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71A555B3-0035-4A8A-871D-FB96891133F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B200748E-4E3E-43DA-B7BF-98BD2F278CD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9EE9399-674F-4225-A1D5-321CD6AA4AB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243B3302-F7DE-4CEF-B4A7-ABABD1F2B9C7}"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6FC4816-08B4-418E-AAEE-023272CE9D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959"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algn="l" rtl="0" eaLnBrk="0" fontAlgn="base" hangingPunct="0">
        <a:spcBef>
          <a:spcPct val="0"/>
        </a:spcBef>
        <a:spcAft>
          <a:spcPct val="0"/>
        </a:spcAft>
        <a:buClr>
          <a:srgbClr val="000000"/>
        </a:buClr>
        <a:buSzPct val="100000"/>
        <a:defRPr sz="3200">
          <a:solidFill>
            <a:srgbClr val="000000"/>
          </a:solidFill>
          <a:latin typeface="+mj-lt"/>
          <a:ea typeface="+mj-ea"/>
          <a:cs typeface="+mj-cs"/>
        </a:defRPr>
      </a:lvl1pPr>
      <a:lvl2pPr algn="l" rtl="0" eaLnBrk="0" fontAlgn="base" hangingPunct="0">
        <a:spcBef>
          <a:spcPct val="0"/>
        </a:spcBef>
        <a:spcAft>
          <a:spcPct val="0"/>
        </a:spcAft>
        <a:buClr>
          <a:srgbClr val="000000"/>
        </a:buClr>
        <a:buSzPct val="100000"/>
        <a:defRPr sz="3200">
          <a:solidFill>
            <a:srgbClr val="000000"/>
          </a:solidFill>
          <a:latin typeface="Arial" charset="0"/>
          <a:cs typeface="Arial" charset="0"/>
        </a:defRPr>
      </a:lvl2pPr>
      <a:lvl3pPr algn="l" rtl="0" eaLnBrk="0" fontAlgn="base" hangingPunct="0">
        <a:spcBef>
          <a:spcPct val="0"/>
        </a:spcBef>
        <a:spcAft>
          <a:spcPct val="0"/>
        </a:spcAft>
        <a:buClr>
          <a:srgbClr val="000000"/>
        </a:buClr>
        <a:buSzPct val="100000"/>
        <a:defRPr sz="3200">
          <a:solidFill>
            <a:srgbClr val="000000"/>
          </a:solidFill>
          <a:latin typeface="Arial" charset="0"/>
          <a:cs typeface="Arial" charset="0"/>
        </a:defRPr>
      </a:lvl3pPr>
      <a:lvl4pPr algn="l" rtl="0" eaLnBrk="0" fontAlgn="base" hangingPunct="0">
        <a:spcBef>
          <a:spcPct val="0"/>
        </a:spcBef>
        <a:spcAft>
          <a:spcPct val="0"/>
        </a:spcAft>
        <a:buClr>
          <a:srgbClr val="000000"/>
        </a:buClr>
        <a:buSzPct val="100000"/>
        <a:defRPr sz="3200">
          <a:solidFill>
            <a:srgbClr val="000000"/>
          </a:solidFill>
          <a:latin typeface="Arial" charset="0"/>
          <a:cs typeface="Arial" charset="0"/>
        </a:defRPr>
      </a:lvl4pPr>
      <a:lvl5pPr algn="l" rtl="0" eaLnBrk="0" fontAlgn="base" hangingPunct="0">
        <a:spcBef>
          <a:spcPct val="0"/>
        </a:spcBef>
        <a:spcAft>
          <a:spcPct val="0"/>
        </a:spcAft>
        <a:buClr>
          <a:srgbClr val="000000"/>
        </a:buClr>
        <a:buSzPct val="100000"/>
        <a:defRPr sz="3200">
          <a:solidFill>
            <a:srgbClr val="000000"/>
          </a:solidFill>
          <a:latin typeface="Arial" charset="0"/>
          <a:cs typeface="Arial" charset="0"/>
        </a:defRPr>
      </a:lvl5pPr>
      <a:lvl6pPr marL="4572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6pPr>
      <a:lvl7pPr marL="9144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7pPr>
      <a:lvl8pPr marL="13716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8pPr>
      <a:lvl9pPr marL="1828800" algn="l" rtl="0" eaLnBrk="1" fontAlgn="base" hangingPunct="1">
        <a:spcBef>
          <a:spcPct val="0"/>
        </a:spcBef>
        <a:spcAft>
          <a:spcPct val="0"/>
        </a:spcAft>
        <a:buClr>
          <a:srgbClr val="000000"/>
        </a:buClr>
        <a:buSzPct val="100000"/>
        <a:defRPr sz="3200">
          <a:solidFill>
            <a:srgbClr val="000000"/>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SzPct val="100000"/>
        <a:buChar char="•"/>
        <a:defRPr sz="2400">
          <a:solidFill>
            <a:srgbClr val="000000"/>
          </a:solidFill>
          <a:latin typeface="+mn-lt"/>
          <a:ea typeface="+mn-ea"/>
          <a:cs typeface="+mn-cs"/>
        </a:defRPr>
      </a:lvl1pPr>
      <a:lvl2pPr marL="742950" indent="-285750" algn="l" rtl="0" eaLnBrk="0" fontAlgn="base" hangingPunct="0">
        <a:spcBef>
          <a:spcPct val="20000"/>
        </a:spcBef>
        <a:spcAft>
          <a:spcPct val="0"/>
        </a:spcAft>
        <a:buClr>
          <a:schemeClr val="tx1"/>
        </a:buClr>
        <a:buSzPct val="100000"/>
        <a:buChar char="–"/>
        <a:defRPr sz="2000">
          <a:solidFill>
            <a:srgbClr val="000000"/>
          </a:solidFill>
          <a:latin typeface="+mn-lt"/>
          <a:cs typeface="+mn-cs"/>
        </a:defRPr>
      </a:lvl2pPr>
      <a:lvl3pPr marL="1143000" indent="-228600" algn="l" rtl="0" eaLnBrk="0" fontAlgn="base" hangingPunct="0">
        <a:spcBef>
          <a:spcPct val="20000"/>
        </a:spcBef>
        <a:spcAft>
          <a:spcPct val="0"/>
        </a:spcAft>
        <a:buClr>
          <a:schemeClr val="tx1"/>
        </a:buClr>
        <a:buSzPct val="100000"/>
        <a:buChar char="•"/>
        <a:defRPr sz="2000">
          <a:solidFill>
            <a:srgbClr val="000000"/>
          </a:solidFill>
          <a:latin typeface="+mn-lt"/>
          <a:cs typeface="+mn-cs"/>
        </a:defRPr>
      </a:lvl3pPr>
      <a:lvl4pPr marL="1600200" indent="-228600" algn="l" rtl="0" eaLnBrk="0" fontAlgn="base" hangingPunct="0">
        <a:spcBef>
          <a:spcPct val="20000"/>
        </a:spcBef>
        <a:spcAft>
          <a:spcPct val="0"/>
        </a:spcAft>
        <a:buClr>
          <a:schemeClr val="tx1"/>
        </a:buClr>
        <a:buSzPct val="100000"/>
        <a:buChar char="–"/>
        <a:defRPr sz="2000">
          <a:solidFill>
            <a:srgbClr val="000000"/>
          </a:solidFill>
          <a:latin typeface="+mn-lt"/>
          <a:cs typeface="+mn-cs"/>
        </a:defRPr>
      </a:lvl4pPr>
      <a:lvl5pPr marL="2057400" indent="-228600" algn="l" rtl="0" eaLnBrk="0" fontAlgn="base" hangingPunct="0">
        <a:spcBef>
          <a:spcPct val="20000"/>
        </a:spcBef>
        <a:spcAft>
          <a:spcPct val="0"/>
        </a:spcAft>
        <a:buClr>
          <a:schemeClr val="tx1"/>
        </a:buClr>
        <a:buSzPct val="100000"/>
        <a:buChar char="»"/>
        <a:defRPr sz="2000">
          <a:solidFill>
            <a:srgbClr val="000000"/>
          </a:solidFill>
          <a:latin typeface="+mn-lt"/>
          <a:cs typeface="+mn-cs"/>
        </a:defRPr>
      </a:lvl5pPr>
      <a:lvl6pPr marL="25146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6pPr>
      <a:lvl7pPr marL="29718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7pPr>
      <a:lvl8pPr marL="34290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8pPr>
      <a:lvl9pPr marL="3886200" indent="-228600" algn="l" rtl="0" eaLnBrk="1" fontAlgn="base" hangingPunct="1">
        <a:spcBef>
          <a:spcPct val="20000"/>
        </a:spcBef>
        <a:spcAft>
          <a:spcPct val="0"/>
        </a:spcAft>
        <a:buClr>
          <a:schemeClr val="tx1"/>
        </a:buClr>
        <a:buSzPct val="100000"/>
        <a:buChar char="»"/>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6" name="Picture 14" descr="F:\My Pictures\CHILDREN\BOYS\BoySmilingLningOnChair.jpg"/>
          <p:cNvPicPr>
            <a:picLocks noChangeAspect="1" noChangeArrowheads="1"/>
          </p:cNvPicPr>
          <p:nvPr/>
        </p:nvPicPr>
        <p:blipFill>
          <a:blip r:embed="rId3" cstate="print"/>
          <a:srcRect/>
          <a:stretch>
            <a:fillRect/>
          </a:stretch>
        </p:blipFill>
        <p:spPr bwMode="auto">
          <a:xfrm>
            <a:off x="1918953" y="334851"/>
            <a:ext cx="675948" cy="759853"/>
          </a:xfrm>
          <a:prstGeom prst="ellipse">
            <a:avLst/>
          </a:prstGeom>
          <a:noFill/>
        </p:spPr>
      </p:pic>
      <p:pic>
        <p:nvPicPr>
          <p:cNvPr id="3083" name="Picture 11" descr="F:\My Pictures\CHILDREN\Copy of Leela First Christmas.jpg"/>
          <p:cNvPicPr>
            <a:picLocks noChangeAspect="1" noChangeArrowheads="1"/>
          </p:cNvPicPr>
          <p:nvPr/>
        </p:nvPicPr>
        <p:blipFill>
          <a:blip r:embed="rId4" cstate="print"/>
          <a:srcRect/>
          <a:stretch>
            <a:fillRect/>
          </a:stretch>
        </p:blipFill>
        <p:spPr bwMode="auto">
          <a:xfrm>
            <a:off x="498208" y="0"/>
            <a:ext cx="802557" cy="785612"/>
          </a:xfrm>
          <a:prstGeom prst="ellipse">
            <a:avLst/>
          </a:prstGeom>
          <a:noFill/>
        </p:spPr>
      </p:pic>
      <p:sp>
        <p:nvSpPr>
          <p:cNvPr id="3074" name="Rectangle 2"/>
          <p:cNvSpPr>
            <a:spLocks noGrp="1" noChangeArrowheads="1"/>
          </p:cNvSpPr>
          <p:nvPr>
            <p:ph type="ctrTitle"/>
          </p:nvPr>
        </p:nvSpPr>
        <p:spPr>
          <a:xfrm>
            <a:off x="1590675" y="2190750"/>
            <a:ext cx="7553325" cy="1470025"/>
          </a:xfrm>
        </p:spPr>
        <p:txBody>
          <a:bodyPr/>
          <a:lstStyle/>
          <a:p>
            <a:pPr eaLnBrk="1" hangingPunct="1"/>
            <a:r>
              <a:rPr lang="en-US" sz="5400" b="1" smtClean="0">
                <a:solidFill>
                  <a:srgbClr val="C00000"/>
                </a:solidFill>
                <a:effectLst>
                  <a:outerShdw blurRad="38100" dist="38100" dir="2700000" algn="tl">
                    <a:srgbClr val="000000"/>
                  </a:outerShdw>
                </a:effectLst>
                <a:latin typeface="Lucida Handwriting" pitchFamily="66" charset="0"/>
              </a:rPr>
              <a:t>		  GROWING    CHRISTIAN VALUES 	  IN CHILDREN</a:t>
            </a:r>
            <a:br>
              <a:rPr lang="en-US" sz="5400" b="1" smtClean="0">
                <a:solidFill>
                  <a:srgbClr val="C00000"/>
                </a:solidFill>
                <a:effectLst>
                  <a:outerShdw blurRad="38100" dist="38100" dir="2700000" algn="tl">
                    <a:srgbClr val="000000"/>
                  </a:outerShdw>
                </a:effectLst>
                <a:latin typeface="Lucida Handwriting" pitchFamily="66" charset="0"/>
              </a:rPr>
            </a:br>
            <a:r>
              <a:rPr lang="en-US" b="1" smtClean="0">
                <a:solidFill>
                  <a:srgbClr val="C00000"/>
                </a:solidFill>
                <a:effectLst>
                  <a:outerShdw blurRad="38100" dist="38100" dir="2700000" algn="tl">
                    <a:srgbClr val="000000"/>
                  </a:outerShdw>
                </a:effectLst>
                <a:latin typeface="Lucida Handwriting" pitchFamily="66" charset="0"/>
              </a:rPr>
              <a:t>          </a:t>
            </a:r>
            <a:r>
              <a:rPr lang="en-US" sz="5400" b="1" smtClean="0">
                <a:solidFill>
                  <a:srgbClr val="C00000"/>
                </a:solidFill>
                <a:effectLst>
                  <a:outerShdw blurRad="38100" dist="38100" dir="2700000" algn="tl">
                    <a:srgbClr val="000000"/>
                  </a:outerShdw>
                </a:effectLst>
                <a:latin typeface="Lucida Handwriting" pitchFamily="66" charset="0"/>
              </a:rPr>
              <a:t/>
            </a:r>
            <a:br>
              <a:rPr lang="en-US" sz="5400" b="1" smtClean="0">
                <a:solidFill>
                  <a:srgbClr val="C00000"/>
                </a:solidFill>
                <a:effectLst>
                  <a:outerShdw blurRad="38100" dist="38100" dir="2700000" algn="tl">
                    <a:srgbClr val="000000"/>
                  </a:outerShdw>
                </a:effectLst>
                <a:latin typeface="Lucida Handwriting" pitchFamily="66" charset="0"/>
              </a:rPr>
            </a:br>
            <a:r>
              <a:rPr lang="en-US" sz="5400" b="1" smtClean="0">
                <a:solidFill>
                  <a:srgbClr val="C00000"/>
                </a:solidFill>
                <a:effectLst>
                  <a:outerShdw blurRad="38100" dist="38100" dir="2700000" algn="tl">
                    <a:srgbClr val="000000"/>
                  </a:outerShdw>
                </a:effectLst>
                <a:latin typeface="Lucida Handwriting" pitchFamily="66" charset="0"/>
              </a:rPr>
              <a:t> </a:t>
            </a:r>
            <a:r>
              <a:rPr lang="en-US" sz="5400" b="1" smtClean="0">
                <a:solidFill>
                  <a:srgbClr val="C00000"/>
                </a:solidFill>
                <a:effectLst>
                  <a:outerShdw blurRad="38100" dist="38100" dir="2700000" algn="tl">
                    <a:srgbClr val="000000"/>
                  </a:outerShdw>
                </a:effectLst>
                <a:latin typeface="Lucida Sans" pitchFamily="34" charset="0"/>
              </a:rPr>
              <a:t>  		</a:t>
            </a:r>
            <a:endParaRPr lang="en-US" sz="5400" b="1" smtClean="0">
              <a:solidFill>
                <a:srgbClr val="C00000"/>
              </a:solidFill>
              <a:effectLst>
                <a:outerShdw blurRad="38100" dist="38100" dir="2700000" algn="tl">
                  <a:srgbClr val="000000"/>
                </a:outerShdw>
              </a:effectLst>
              <a:latin typeface="Lucida Handwriting" pitchFamily="66" charset="0"/>
            </a:endParaRPr>
          </a:p>
        </p:txBody>
      </p:sp>
      <p:sp>
        <p:nvSpPr>
          <p:cNvPr id="4101" name="Rectangle 3"/>
          <p:cNvSpPr>
            <a:spLocks noGrp="1" noChangeArrowheads="1"/>
          </p:cNvSpPr>
          <p:nvPr>
            <p:ph type="subTitle" idx="1"/>
          </p:nvPr>
        </p:nvSpPr>
        <p:spPr>
          <a:xfrm>
            <a:off x="3441700" y="5384800"/>
            <a:ext cx="5702300" cy="1473200"/>
          </a:xfrm>
        </p:spPr>
        <p:txBody>
          <a:bodyPr/>
          <a:lstStyle/>
          <a:p>
            <a:pPr eaLnBrk="1" hangingPunct="1">
              <a:spcBef>
                <a:spcPct val="0"/>
              </a:spcBef>
            </a:pPr>
            <a:r>
              <a:rPr lang="en-US" sz="2000" smtClean="0"/>
              <a:t>Linda Mei Lin Koh</a:t>
            </a:r>
          </a:p>
          <a:p>
            <a:pPr eaLnBrk="1" hangingPunct="1">
              <a:spcBef>
                <a:spcPct val="0"/>
              </a:spcBef>
            </a:pPr>
            <a:r>
              <a:rPr lang="en-US" sz="2000" smtClean="0"/>
              <a:t>Children’s Ministries</a:t>
            </a:r>
          </a:p>
          <a:p>
            <a:pPr eaLnBrk="1" hangingPunct="1">
              <a:spcBef>
                <a:spcPct val="0"/>
              </a:spcBef>
            </a:pPr>
            <a:r>
              <a:rPr lang="en-US" sz="2000" smtClean="0"/>
              <a:t>General Conference of Seventh-day Adventists</a:t>
            </a:r>
          </a:p>
        </p:txBody>
      </p:sp>
      <p:pic>
        <p:nvPicPr>
          <p:cNvPr id="3076" name="Picture 4" descr="F:\My Pictures\CHILDREN\New Pics\SolomonIs.girl.jpg"/>
          <p:cNvPicPr>
            <a:picLocks noChangeAspect="1" noChangeArrowheads="1"/>
          </p:cNvPicPr>
          <p:nvPr/>
        </p:nvPicPr>
        <p:blipFill>
          <a:blip r:embed="rId5" cstate="print"/>
          <a:srcRect/>
          <a:stretch>
            <a:fillRect/>
          </a:stretch>
        </p:blipFill>
        <p:spPr bwMode="auto">
          <a:xfrm>
            <a:off x="528034" y="1378040"/>
            <a:ext cx="875763" cy="837780"/>
          </a:xfrm>
          <a:prstGeom prst="ellipse">
            <a:avLst/>
          </a:prstGeom>
          <a:noFill/>
        </p:spPr>
      </p:pic>
      <p:pic>
        <p:nvPicPr>
          <p:cNvPr id="2" name="Picture 5" descr="F:\My Pictures\CHILDREN\New Pics\untitled.bmp"/>
          <p:cNvPicPr>
            <a:picLocks noChangeAspect="1" noChangeArrowheads="1"/>
          </p:cNvPicPr>
          <p:nvPr/>
        </p:nvPicPr>
        <p:blipFill>
          <a:blip r:embed="rId6" cstate="print"/>
          <a:srcRect/>
          <a:stretch>
            <a:fillRect/>
          </a:stretch>
        </p:blipFill>
        <p:spPr bwMode="auto">
          <a:xfrm>
            <a:off x="196402" y="621675"/>
            <a:ext cx="795002" cy="795002"/>
          </a:xfrm>
          <a:prstGeom prst="ellipse">
            <a:avLst/>
          </a:prstGeom>
          <a:noFill/>
        </p:spPr>
      </p:pic>
      <p:pic>
        <p:nvPicPr>
          <p:cNvPr id="3079" name="Picture 7" descr="F:\My Pictures\CHILDREN\Copy (2) of UB2BQCsfeOou.jpg"/>
          <p:cNvPicPr>
            <a:picLocks noChangeAspect="1" noChangeArrowheads="1"/>
          </p:cNvPicPr>
          <p:nvPr/>
        </p:nvPicPr>
        <p:blipFill>
          <a:blip r:embed="rId7" cstate="print">
            <a:lum bright="10000"/>
          </a:blip>
          <a:srcRect/>
          <a:stretch>
            <a:fillRect/>
          </a:stretch>
        </p:blipFill>
        <p:spPr bwMode="auto">
          <a:xfrm>
            <a:off x="1030309" y="412124"/>
            <a:ext cx="875764" cy="860599"/>
          </a:xfrm>
          <a:prstGeom prst="ellipse">
            <a:avLst/>
          </a:prstGeom>
          <a:noFill/>
        </p:spPr>
      </p:pic>
      <p:pic>
        <p:nvPicPr>
          <p:cNvPr id="3081" name="Picture 9" descr="F:\My Pictures\CHILDREN\GirlWithArmsCrossed.jpg"/>
          <p:cNvPicPr>
            <a:picLocks noChangeAspect="1" noChangeArrowheads="1"/>
          </p:cNvPicPr>
          <p:nvPr/>
        </p:nvPicPr>
        <p:blipFill>
          <a:blip r:embed="rId8" cstate="print"/>
          <a:srcRect/>
          <a:stretch>
            <a:fillRect/>
          </a:stretch>
        </p:blipFill>
        <p:spPr bwMode="auto">
          <a:xfrm>
            <a:off x="1784801" y="991675"/>
            <a:ext cx="841591" cy="888642"/>
          </a:xfrm>
          <a:prstGeom prst="ellipse">
            <a:avLst/>
          </a:prstGeom>
          <a:noFill/>
        </p:spPr>
      </p:pic>
      <p:pic>
        <p:nvPicPr>
          <p:cNvPr id="3084" name="Picture 12" descr="F:\My Pictures\CHILDREN\Oswaldo[1].jpg"/>
          <p:cNvPicPr>
            <a:picLocks noChangeAspect="1" noChangeArrowheads="1"/>
          </p:cNvPicPr>
          <p:nvPr/>
        </p:nvPicPr>
        <p:blipFill>
          <a:blip r:embed="rId9" cstate="print">
            <a:lum bright="10000"/>
          </a:blip>
          <a:srcRect/>
          <a:stretch>
            <a:fillRect/>
          </a:stretch>
        </p:blipFill>
        <p:spPr bwMode="auto">
          <a:xfrm>
            <a:off x="2726320" y="850631"/>
            <a:ext cx="802492" cy="843479"/>
          </a:xfrm>
          <a:prstGeom prst="ellipse">
            <a:avLst/>
          </a:prstGeom>
          <a:noFill/>
        </p:spPr>
      </p:pic>
      <p:pic>
        <p:nvPicPr>
          <p:cNvPr id="4107" name="Picture 13" descr="F:\My Pictures\CHILDREN\Boy &amp; girl\Boy&amp;Girl.jpg"/>
          <p:cNvPicPr>
            <a:picLocks noChangeAspect="1" noChangeArrowheads="1"/>
          </p:cNvPicPr>
          <p:nvPr/>
        </p:nvPicPr>
        <p:blipFill>
          <a:blip r:embed="rId10" cstate="print">
            <a:clrChange>
              <a:clrFrom>
                <a:srgbClr val="FCF6F6"/>
              </a:clrFrom>
              <a:clrTo>
                <a:srgbClr val="FCF6F6">
                  <a:alpha val="0"/>
                </a:srgbClr>
              </a:clrTo>
            </a:clrChange>
          </a:blip>
          <a:srcRect/>
          <a:stretch>
            <a:fillRect/>
          </a:stretch>
        </p:blipFill>
        <p:spPr bwMode="auto">
          <a:xfrm>
            <a:off x="2574925" y="0"/>
            <a:ext cx="863600" cy="874713"/>
          </a:xfrm>
          <a:prstGeom prst="rect">
            <a:avLst/>
          </a:prstGeom>
          <a:noFill/>
          <a:ln w="9525">
            <a:noFill/>
            <a:miter lim="800000"/>
            <a:headEnd/>
            <a:tailEnd/>
          </a:ln>
        </p:spPr>
      </p:pic>
      <p:sp>
        <p:nvSpPr>
          <p:cNvPr id="4108" name="TextBox 11"/>
          <p:cNvSpPr txBox="1">
            <a:spLocks noChangeArrowheads="1"/>
          </p:cNvSpPr>
          <p:nvPr/>
        </p:nvSpPr>
        <p:spPr bwMode="auto">
          <a:xfrm>
            <a:off x="2719388" y="3922713"/>
            <a:ext cx="5678487" cy="954087"/>
          </a:xfrm>
          <a:prstGeom prst="rect">
            <a:avLst/>
          </a:prstGeom>
          <a:noFill/>
          <a:ln w="9525">
            <a:noFill/>
            <a:miter lim="800000"/>
            <a:headEnd/>
            <a:tailEnd/>
          </a:ln>
        </p:spPr>
        <p:txBody>
          <a:bodyPr>
            <a:spAutoFit/>
          </a:bodyPr>
          <a:lstStyle/>
          <a:p>
            <a:r>
              <a:rPr lang="en-US" sz="2800" b="1">
                <a:latin typeface="Calibri" pitchFamily="34" charset="0"/>
              </a:rPr>
              <a:t>Leadership Certification, Level III</a:t>
            </a:r>
          </a:p>
          <a:p>
            <a:r>
              <a:rPr lang="en-US" sz="2800" b="1">
                <a:latin typeface="Calibri" pitchFamily="34" charset="0"/>
              </a:rPr>
              <a:t>	         Course #1</a:t>
            </a:r>
          </a:p>
        </p:txBody>
      </p:sp>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987550" y="0"/>
            <a:ext cx="6316663" cy="1143000"/>
          </a:xfrm>
        </p:spPr>
        <p:txBody>
          <a:bodyPr/>
          <a:lstStyle/>
          <a:p>
            <a:r>
              <a:rPr lang="en-US" sz="4000" b="1" i="1" smtClean="0">
                <a:solidFill>
                  <a:schemeClr val="tx1"/>
                </a:solidFill>
              </a:rPr>
              <a:t>Child Guidance, p. 496</a:t>
            </a:r>
          </a:p>
        </p:txBody>
      </p:sp>
      <p:sp>
        <p:nvSpPr>
          <p:cNvPr id="3" name="Content Placeholder 2"/>
          <p:cNvSpPr>
            <a:spLocks noGrp="1"/>
          </p:cNvSpPr>
          <p:nvPr>
            <p:ph idx="1"/>
          </p:nvPr>
        </p:nvSpPr>
        <p:spPr>
          <a:xfrm>
            <a:off x="1905000" y="1524000"/>
            <a:ext cx="7239000" cy="4876800"/>
          </a:xfrm>
        </p:spPr>
        <p:txBody>
          <a:bodyPr/>
          <a:lstStyle/>
          <a:p>
            <a:pPr>
              <a:buFontTx/>
              <a:buNone/>
              <a:defRPr/>
            </a:pPr>
            <a:r>
              <a:rPr dirty="0">
                <a:solidFill>
                  <a:schemeClr val="tx1"/>
                </a:solidFill>
                <a:effectLst>
                  <a:outerShdw blurRad="38100" dist="38100" dir="2700000" algn="tl">
                    <a:srgbClr val="000000">
                      <a:alpha val="43137"/>
                    </a:srgbClr>
                  </a:outerShdw>
                </a:effectLst>
              </a:rPr>
              <a:t>"</a:t>
            </a:r>
            <a:r>
              <a:rPr b="1" dirty="0">
                <a:solidFill>
                  <a:schemeClr val="tx1"/>
                </a:solidFill>
              </a:rPr>
              <a:t>As the </a:t>
            </a:r>
            <a:r>
              <a:rPr b="1" dirty="0">
                <a:solidFill>
                  <a:srgbClr val="FF0000"/>
                </a:solidFill>
                <a:effectLst>
                  <a:outerShdw blurRad="38100" dist="38100" dir="2700000" algn="tl">
                    <a:srgbClr val="000000">
                      <a:alpha val="43137"/>
                    </a:srgbClr>
                  </a:outerShdw>
                </a:effectLst>
              </a:rPr>
              <a:t>very best friends </a:t>
            </a:r>
            <a:r>
              <a:rPr b="1" dirty="0">
                <a:solidFill>
                  <a:schemeClr val="tx1"/>
                </a:solidFill>
              </a:rPr>
              <a:t>of these inexperienced ones, parents should help them in the work of overcoming…They should consider that their own </a:t>
            </a:r>
            <a:r>
              <a:rPr b="1" dirty="0">
                <a:solidFill>
                  <a:srgbClr val="FF0000"/>
                </a:solidFill>
                <a:effectLst>
                  <a:outerShdw blurRad="38100" dist="38100" dir="2700000" algn="tl">
                    <a:srgbClr val="000000">
                      <a:alpha val="43137"/>
                    </a:srgbClr>
                  </a:outerShdw>
                </a:effectLst>
              </a:rPr>
              <a:t>dear children </a:t>
            </a:r>
            <a:r>
              <a:rPr b="1" dirty="0">
                <a:solidFill>
                  <a:schemeClr val="tx1"/>
                </a:solidFill>
              </a:rPr>
              <a:t>who are seeking to do right are younger members of the Lord's family…With </a:t>
            </a:r>
            <a:r>
              <a:rPr b="1" dirty="0">
                <a:solidFill>
                  <a:srgbClr val="FF0000"/>
                </a:solidFill>
                <a:effectLst>
                  <a:outerShdw blurRad="38100" dist="38100" dir="2700000" algn="tl">
                    <a:srgbClr val="000000">
                      <a:alpha val="43137"/>
                    </a:srgbClr>
                  </a:outerShdw>
                </a:effectLst>
              </a:rPr>
              <a:t>loving interest </a:t>
            </a:r>
            <a:r>
              <a:rPr b="1" dirty="0">
                <a:solidFill>
                  <a:schemeClr val="tx1"/>
                </a:solidFill>
              </a:rPr>
              <a:t>they should teach them day by day what it means to be children of God and to yield the will in obedience to Him. Teach them that obedience to God involves obedience to their parents. This must be a daily, hourly work. Parents, watch, watch and pray, and make your children your </a:t>
            </a:r>
            <a:r>
              <a:rPr lang="en-US" b="1" dirty="0" smtClean="0">
                <a:solidFill>
                  <a:schemeClr val="tx1"/>
                </a:solidFill>
              </a:rPr>
              <a:t>   </a:t>
            </a:r>
          </a:p>
          <a:p>
            <a:pPr>
              <a:buFontTx/>
              <a:buNone/>
              <a:defRPr/>
            </a:pPr>
            <a:r>
              <a:rPr lang="en-US" b="1" dirty="0" smtClean="0">
                <a:solidFill>
                  <a:schemeClr val="tx1"/>
                </a:solidFill>
              </a:rPr>
              <a:t>        </a:t>
            </a:r>
            <a:r>
              <a:rPr b="1" dirty="0" smtClean="0">
                <a:solidFill>
                  <a:srgbClr val="FF0000"/>
                </a:solidFill>
                <a:effectLst>
                  <a:outerShdw blurRad="38100" dist="38100" dir="2700000" algn="tl">
                    <a:srgbClr val="000000">
                      <a:alpha val="43137"/>
                    </a:srgbClr>
                  </a:outerShdw>
                </a:effectLst>
              </a:rPr>
              <a:t>companions</a:t>
            </a:r>
            <a:r>
              <a:rPr b="1" dirty="0">
                <a:solidFill>
                  <a:srgbClr val="FF0000"/>
                </a:solidFill>
                <a:effectLst>
                  <a:outerShdw blurRad="38100" dist="38100" dir="2700000" algn="tl">
                    <a:srgbClr val="000000">
                      <a:alpha val="43137"/>
                    </a:srgbClr>
                  </a:outerShdw>
                </a:effectLst>
              </a:rPr>
              <a:t>. </a:t>
            </a:r>
          </a:p>
        </p:txBody>
      </p:sp>
      <p:pic>
        <p:nvPicPr>
          <p:cNvPr id="13316" name="Picture 2" descr="F:\My Pictures\Ellen White\images.jpg"/>
          <p:cNvPicPr>
            <a:picLocks noChangeAspect="1" noChangeArrowheads="1"/>
          </p:cNvPicPr>
          <p:nvPr/>
        </p:nvPicPr>
        <p:blipFill>
          <a:blip r:embed="rId3" cstate="print">
            <a:clrChange>
              <a:clrFrom>
                <a:srgbClr val="FEFEFE"/>
              </a:clrFrom>
              <a:clrTo>
                <a:srgbClr val="FEFEFE">
                  <a:alpha val="0"/>
                </a:srgbClr>
              </a:clrTo>
            </a:clrChange>
            <a:lum bright="10000"/>
          </a:blip>
          <a:srcRect/>
          <a:stretch>
            <a:fillRect/>
          </a:stretch>
        </p:blipFill>
        <p:spPr bwMode="auto">
          <a:xfrm>
            <a:off x="238125" y="261938"/>
            <a:ext cx="1711325" cy="17462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descr="F:\Clip Art\CLIP ARTS\Goodsalt clipart 2\Bible light stars.jpg"/>
          <p:cNvPicPr>
            <a:picLocks noGrp="1" noChangeAspect="1" noChangeArrowheads="1"/>
          </p:cNvPicPr>
          <p:nvPr>
            <p:ph idx="1"/>
          </p:nvPr>
        </p:nvPicPr>
        <p:blipFill>
          <a:blip r:embed="rId3" cstate="print"/>
          <a:srcRect/>
          <a:stretch>
            <a:fillRect/>
          </a:stretch>
        </p:blipFill>
        <p:spPr>
          <a:xfrm>
            <a:off x="1828800" y="0"/>
            <a:ext cx="7315200" cy="6858000"/>
          </a:xfrm>
          <a:noFill/>
        </p:spPr>
      </p:pic>
      <p:pic>
        <p:nvPicPr>
          <p:cNvPr id="14339" name="Picture 2" descr="F:\My Pictures\CHILDREN\Children\emily.jpg"/>
          <p:cNvPicPr>
            <a:picLocks noChangeAspect="1" noChangeArrowheads="1"/>
          </p:cNvPicPr>
          <p:nvPr/>
        </p:nvPicPr>
        <p:blipFill>
          <a:blip r:embed="rId4" cstate="print">
            <a:clrChange>
              <a:clrFrom>
                <a:srgbClr val="FFFFFF"/>
              </a:clrFrom>
              <a:clrTo>
                <a:srgbClr val="FFFFFF">
                  <a:alpha val="0"/>
                </a:srgbClr>
              </a:clrTo>
            </a:clrChange>
            <a:lum bright="10000"/>
          </a:blip>
          <a:srcRect/>
          <a:stretch>
            <a:fillRect/>
          </a:stretch>
        </p:blipFill>
        <p:spPr bwMode="auto">
          <a:xfrm>
            <a:off x="261938" y="265113"/>
            <a:ext cx="1270000" cy="2133600"/>
          </a:xfrm>
          <a:prstGeom prst="rect">
            <a:avLst/>
          </a:prstGeom>
          <a:noFill/>
          <a:ln w="9525">
            <a:noFill/>
            <a:miter lim="800000"/>
            <a:headEnd/>
            <a:tailEnd/>
          </a:ln>
        </p:spPr>
      </p:pic>
      <p:sp>
        <p:nvSpPr>
          <p:cNvPr id="11" name="Rectangle 10"/>
          <p:cNvSpPr/>
          <p:nvPr/>
        </p:nvSpPr>
        <p:spPr>
          <a:xfrm>
            <a:off x="2966225" y="2763644"/>
            <a:ext cx="5276028" cy="2308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7200" b="1" dirty="0">
                <a:ln w="11430"/>
                <a:solidFill>
                  <a:srgbClr val="FF0000"/>
                </a:solidFill>
                <a:effectLst>
                  <a:outerShdw blurRad="50800" dist="39000" dir="5460000" algn="tl">
                    <a:srgbClr val="000000">
                      <a:alpha val="38000"/>
                    </a:srgbClr>
                  </a:outerShdw>
                </a:effectLst>
              </a:rPr>
              <a:t>2 MODELING</a:t>
            </a:r>
          </a:p>
        </p:txBody>
      </p:sp>
      <p:sp>
        <p:nvSpPr>
          <p:cNvPr id="12" name="Rectangle 11"/>
          <p:cNvSpPr/>
          <p:nvPr/>
        </p:nvSpPr>
        <p:spPr>
          <a:xfrm>
            <a:off x="2017713" y="436563"/>
            <a:ext cx="7126287" cy="1570037"/>
          </a:xfrm>
          <a:prstGeom prst="rect">
            <a:avLst/>
          </a:prstGeom>
        </p:spPr>
        <p:txBody>
          <a:bodyPr>
            <a:spAutoFit/>
          </a:bodyPr>
          <a:lstStyle/>
          <a:p>
            <a:r>
              <a:rPr lang="en-US" sz="4800" b="1">
                <a:solidFill>
                  <a:srgbClr val="FFFFFF"/>
                </a:solidFill>
                <a:effectLst>
                  <a:outerShdw blurRad="38100" dist="38100" dir="2700000" algn="tl">
                    <a:srgbClr val="000000"/>
                  </a:outerShdw>
                </a:effectLst>
                <a:latin typeface="Arial Black" pitchFamily="34" charset="0"/>
              </a:rPr>
              <a:t>Effective Methods of Values Transmission</a:t>
            </a:r>
            <a:r>
              <a:rPr lang="en-US" sz="4400" b="1">
                <a:solidFill>
                  <a:srgbClr val="FFFFFF"/>
                </a:solidFill>
                <a:effectLst>
                  <a:outerShdw blurRad="38100" dist="38100" dir="2700000" algn="tl">
                    <a:srgbClr val="000000"/>
                  </a:outerShdw>
                </a:effectLst>
                <a:latin typeface="Arial Black" pitchFamily="34" charset="0"/>
              </a:rPr>
              <a:t> </a:t>
            </a:r>
            <a:endParaRPr lang="en-US" sz="4400">
              <a:solidFill>
                <a:srgbClr val="FFFF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endParaRPr lang="en-US" smtClean="0"/>
          </a:p>
        </p:txBody>
      </p:sp>
      <p:sp>
        <p:nvSpPr>
          <p:cNvPr id="1028" name="Content Placeholder 2"/>
          <p:cNvSpPr>
            <a:spLocks noGrp="1"/>
          </p:cNvSpPr>
          <p:nvPr>
            <p:ph idx="1"/>
          </p:nvPr>
        </p:nvSpPr>
        <p:spPr/>
        <p:txBody>
          <a:bodyPr/>
          <a:lstStyle/>
          <a:p>
            <a:endParaRPr lang="en-US" smtClean="0"/>
          </a:p>
        </p:txBody>
      </p:sp>
      <p:graphicFrame>
        <p:nvGraphicFramePr>
          <p:cNvPr id="1026" name="Object 2"/>
          <p:cNvGraphicFramePr>
            <a:graphicFrameLocks noChangeAspect="1"/>
          </p:cNvGraphicFramePr>
          <p:nvPr/>
        </p:nvGraphicFramePr>
        <p:xfrm>
          <a:off x="3243263" y="2439988"/>
          <a:ext cx="3744912" cy="1073150"/>
        </p:xfrm>
        <a:graphic>
          <a:graphicData uri="http://schemas.openxmlformats.org/presentationml/2006/ole">
            <p:oleObj spid="_x0000_s1026" name="Package" r:id="rId3" imgW="1695600" imgH="485640" progId="Package">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189163" y="0"/>
            <a:ext cx="6954837" cy="1143000"/>
          </a:xfrm>
        </p:spPr>
        <p:txBody>
          <a:bodyPr/>
          <a:lstStyle/>
          <a:p>
            <a:pPr eaLnBrk="1" hangingPunct="1"/>
            <a:r>
              <a:rPr lang="en-US" sz="4800" b="1" smtClean="0">
                <a:solidFill>
                  <a:srgbClr val="C00000"/>
                </a:solidFill>
                <a:effectLst>
                  <a:outerShdw blurRad="38100" dist="38100" dir="2700000" algn="tl">
                    <a:srgbClr val="000000"/>
                  </a:outerShdw>
                </a:effectLst>
              </a:rPr>
              <a:t>What Do They Model?</a:t>
            </a:r>
            <a:endParaRPr lang="en-US" sz="5400" b="1" smtClean="0">
              <a:solidFill>
                <a:srgbClr val="C00000"/>
              </a:solidFill>
              <a:effectLst>
                <a:outerShdw blurRad="38100" dist="38100" dir="2700000" algn="tl">
                  <a:srgbClr val="000000"/>
                </a:outerShdw>
              </a:effectLst>
            </a:endParaRPr>
          </a:p>
        </p:txBody>
      </p:sp>
      <p:sp>
        <p:nvSpPr>
          <p:cNvPr id="3" name="Content Placeholder 2"/>
          <p:cNvSpPr>
            <a:spLocks noGrp="1"/>
          </p:cNvSpPr>
          <p:nvPr>
            <p:ph idx="1"/>
          </p:nvPr>
        </p:nvSpPr>
        <p:spPr>
          <a:xfrm>
            <a:off x="1828800" y="1304925"/>
            <a:ext cx="7593013" cy="4648200"/>
          </a:xfrm>
        </p:spPr>
        <p:txBody>
          <a:bodyPr/>
          <a:lstStyle/>
          <a:p>
            <a:pPr eaLnBrk="1" hangingPunct="1"/>
            <a:r>
              <a:rPr lang="en-US" sz="3200" b="1" smtClean="0">
                <a:solidFill>
                  <a:schemeClr val="tx1"/>
                </a:solidFill>
              </a:rPr>
              <a:t>Parents’ and teachers’ actions, words, and demeanor.</a:t>
            </a:r>
          </a:p>
          <a:p>
            <a:pPr eaLnBrk="1" hangingPunct="1"/>
            <a:r>
              <a:rPr lang="en-US" sz="3200" b="1" smtClean="0">
                <a:solidFill>
                  <a:schemeClr val="tx1"/>
                </a:solidFill>
              </a:rPr>
              <a:t>How they treat others and treat them.</a:t>
            </a:r>
          </a:p>
          <a:p>
            <a:pPr eaLnBrk="1" hangingPunct="1"/>
            <a:r>
              <a:rPr lang="en-US" sz="3200" b="1" smtClean="0">
                <a:solidFill>
                  <a:schemeClr val="tx1"/>
                </a:solidFill>
              </a:rPr>
              <a:t>Their attitudes and behaviors.</a:t>
            </a:r>
          </a:p>
          <a:p>
            <a:pPr eaLnBrk="1" hangingPunct="1"/>
            <a:r>
              <a:rPr lang="en-US" sz="3200" b="1" smtClean="0">
                <a:solidFill>
                  <a:schemeClr val="tx1"/>
                </a:solidFill>
              </a:rPr>
              <a:t>How to handle disappointments.</a:t>
            </a:r>
          </a:p>
          <a:p>
            <a:pPr eaLnBrk="1" hangingPunct="1"/>
            <a:r>
              <a:rPr lang="en-US" sz="3200" b="1" smtClean="0">
                <a:solidFill>
                  <a:schemeClr val="tx1"/>
                </a:solidFill>
              </a:rPr>
              <a:t>What Christians do when they make mistakes—forgiveness in Christ.</a:t>
            </a:r>
          </a:p>
          <a:p>
            <a:pPr eaLnBrk="1" hangingPunct="1"/>
            <a:r>
              <a:rPr lang="en-US" sz="3200" b="1" smtClean="0">
                <a:solidFill>
                  <a:schemeClr val="tx1"/>
                </a:solidFill>
              </a:rPr>
              <a:t>How God is at work in their lives.</a:t>
            </a:r>
          </a:p>
          <a:p>
            <a:pPr eaLnBrk="1" hangingPunct="1"/>
            <a:endParaRPr lang="en-US" sz="3200" smtClean="0">
              <a:solidFill>
                <a:schemeClr val="bg1"/>
              </a:solidFill>
              <a:effectLst>
                <a:outerShdw blurRad="38100" dist="38100" dir="2700000" algn="tl">
                  <a:srgbClr val="000000"/>
                </a:outerShdw>
              </a:effectLst>
            </a:endParaRPr>
          </a:p>
          <a:p>
            <a:pPr eaLnBrk="1" hangingPunct="1"/>
            <a:endParaRPr lang="en-US" sz="2800" smtClean="0">
              <a:solidFill>
                <a:schemeClr val="bg1"/>
              </a:solidFill>
              <a:effectLst>
                <a:outerShdw blurRad="38100" dist="38100" dir="2700000" algn="tl">
                  <a:srgbClr val="000000"/>
                </a:outerShdw>
              </a:effectLst>
            </a:endParaRPr>
          </a:p>
        </p:txBody>
      </p:sp>
      <p:pic>
        <p:nvPicPr>
          <p:cNvPr id="15364" name="Picture 4" descr="F:\My Pictures\CHILDREN\My Pictures\FamilyPraying.jpg"/>
          <p:cNvPicPr>
            <a:picLocks noChangeAspect="1" noChangeArrowheads="1"/>
          </p:cNvPicPr>
          <p:nvPr/>
        </p:nvPicPr>
        <p:blipFill>
          <a:blip r:embed="rId3" cstate="print">
            <a:clrChange>
              <a:clrFrom>
                <a:srgbClr val="FAF2EF"/>
              </a:clrFrom>
              <a:clrTo>
                <a:srgbClr val="FAF2EF">
                  <a:alpha val="0"/>
                </a:srgbClr>
              </a:clrTo>
            </a:clrChange>
          </a:blip>
          <a:srcRect/>
          <a:stretch>
            <a:fillRect/>
          </a:stretch>
        </p:blipFill>
        <p:spPr bwMode="auto">
          <a:xfrm>
            <a:off x="228600" y="762000"/>
            <a:ext cx="1524000" cy="1524000"/>
          </a:xfrm>
          <a:prstGeom prst="rect">
            <a:avLst/>
          </a:prstGeom>
          <a:noFill/>
          <a:ln w="9525">
            <a:noFill/>
            <a:miter lim="800000"/>
            <a:headEnd/>
            <a:tailEnd/>
          </a:ln>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8650" y="257175"/>
            <a:ext cx="6316663" cy="1143000"/>
          </a:xfrm>
        </p:spPr>
        <p:txBody>
          <a:bodyPr/>
          <a:lstStyle/>
          <a:p>
            <a:pPr>
              <a:defRPr/>
            </a:pPr>
            <a:r>
              <a:rPr lang="en-US" sz="5400" b="1" dirty="0" smtClean="0">
                <a:solidFill>
                  <a:srgbClr val="FF0000"/>
                </a:solidFill>
                <a:effectLst>
                  <a:outerShdw blurRad="38100" dist="38100" dir="2700000" algn="tl">
                    <a:srgbClr val="000000">
                      <a:alpha val="43137"/>
                    </a:srgbClr>
                  </a:outerShdw>
                </a:effectLst>
              </a:rPr>
              <a:t>Dwight Moody</a:t>
            </a:r>
            <a:endParaRPr lang="en-US" sz="5400" b="1" dirty="0">
              <a:solidFill>
                <a:srgbClr val="FF0000"/>
              </a:solidFill>
              <a:effectLst>
                <a:outerShdw blurRad="38100" dist="38100" dir="2700000" algn="tl">
                  <a:srgbClr val="000000">
                    <a:alpha val="43137"/>
                  </a:srgbClr>
                </a:outerShdw>
              </a:effectLst>
            </a:endParaRPr>
          </a:p>
        </p:txBody>
      </p:sp>
      <p:sp>
        <p:nvSpPr>
          <p:cNvPr id="16387" name="Content Placeholder 2"/>
          <p:cNvSpPr>
            <a:spLocks noGrp="1"/>
          </p:cNvSpPr>
          <p:nvPr>
            <p:ph idx="1"/>
          </p:nvPr>
        </p:nvSpPr>
        <p:spPr>
          <a:xfrm>
            <a:off x="2935288" y="2055813"/>
            <a:ext cx="6208712" cy="4208462"/>
          </a:xfrm>
        </p:spPr>
        <p:txBody>
          <a:bodyPr/>
          <a:lstStyle/>
          <a:p>
            <a:pPr>
              <a:buFontTx/>
              <a:buNone/>
            </a:pPr>
            <a:r>
              <a:rPr lang="en-US" sz="5400" b="1" smtClean="0"/>
              <a:t>“</a:t>
            </a:r>
            <a:r>
              <a:rPr lang="en-US" sz="5400" b="1" i="1" smtClean="0"/>
              <a:t>Where one man reads the Bible, </a:t>
            </a:r>
          </a:p>
          <a:p>
            <a:pPr>
              <a:buFontTx/>
              <a:buNone/>
            </a:pPr>
            <a:r>
              <a:rPr lang="en-US" sz="5400" b="1" i="1" smtClean="0"/>
              <a:t>	a hundred read you and me.”  </a:t>
            </a:r>
          </a:p>
          <a:p>
            <a:pPr>
              <a:buFontTx/>
              <a:buNone/>
            </a:pPr>
            <a:r>
              <a:rPr lang="en-US" sz="5400" b="1" i="1" smtClean="0"/>
              <a:t>	</a:t>
            </a:r>
            <a:endParaRPr lang="en-US" sz="5400" b="1" smtClean="0"/>
          </a:p>
        </p:txBody>
      </p:sp>
      <p:pic>
        <p:nvPicPr>
          <p:cNvPr id="6" name="Picture 5" descr="child_health_faq05.jpg"/>
          <p:cNvPicPr>
            <a:picLocks noChangeAspect="1"/>
          </p:cNvPicPr>
          <p:nvPr/>
        </p:nvPicPr>
        <p:blipFill>
          <a:blip r:embed="rId3" cstate="print">
            <a:lum bright="10000"/>
          </a:blip>
          <a:stretch>
            <a:fillRect/>
          </a:stretch>
        </p:blipFill>
        <p:spPr>
          <a:xfrm rot="20681852">
            <a:off x="217957" y="640230"/>
            <a:ext cx="2948878" cy="2047875"/>
          </a:xfrm>
          <a:prstGeom prst="plaque">
            <a:avLst/>
          </a:prstGeom>
        </p:spPr>
      </p:pic>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6325" y="0"/>
            <a:ext cx="6797675" cy="1143000"/>
          </a:xfrm>
        </p:spPr>
        <p:txBody>
          <a:bodyPr/>
          <a:lstStyle/>
          <a:p>
            <a:pPr>
              <a:defRPr/>
            </a:pPr>
            <a:r>
              <a:rPr lang="en-US" sz="4400" b="1" dirty="0" smtClean="0">
                <a:solidFill>
                  <a:srgbClr val="C00000"/>
                </a:solidFill>
                <a:effectLst>
                  <a:outerShdw blurRad="38100" dist="38100" dir="2700000" algn="tl">
                    <a:srgbClr val="000000">
                      <a:alpha val="43137"/>
                    </a:srgbClr>
                  </a:outerShdw>
                </a:effectLst>
              </a:rPr>
              <a:t>Testimonies, vol. 6, 119</a:t>
            </a:r>
            <a:endParaRPr lang="en-US" sz="44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905000" y="1905000"/>
            <a:ext cx="7239000" cy="4419600"/>
          </a:xfrm>
        </p:spPr>
        <p:txBody>
          <a:bodyPr/>
          <a:lstStyle/>
          <a:p>
            <a:pPr>
              <a:buFontTx/>
              <a:buNone/>
            </a:pPr>
            <a:r>
              <a:rPr lang="en-US" sz="3200" smtClean="0">
                <a:solidFill>
                  <a:schemeClr val="bg1"/>
                </a:solidFill>
              </a:rPr>
              <a:t>"</a:t>
            </a:r>
            <a:r>
              <a:rPr lang="en-US" sz="3200" b="1" smtClean="0">
                <a:solidFill>
                  <a:schemeClr val="tx1"/>
                </a:solidFill>
              </a:rPr>
              <a:t>Parents are giving to their children an </a:t>
            </a:r>
            <a:r>
              <a:rPr lang="en-US" sz="3200" b="1" smtClean="0">
                <a:solidFill>
                  <a:srgbClr val="0033CC"/>
                </a:solidFill>
                <a:effectLst>
                  <a:outerShdw blurRad="38100" dist="38100" dir="2700000" algn="tl">
                    <a:srgbClr val="000000"/>
                  </a:outerShdw>
                </a:effectLst>
              </a:rPr>
              <a:t>example</a:t>
            </a:r>
            <a:r>
              <a:rPr lang="en-US" sz="3200" b="1" smtClean="0">
                <a:solidFill>
                  <a:schemeClr val="tx1"/>
                </a:solidFill>
              </a:rPr>
              <a:t> either of obedience or of transgression. By their </a:t>
            </a:r>
            <a:r>
              <a:rPr lang="en-US" sz="3200" b="1" smtClean="0">
                <a:solidFill>
                  <a:srgbClr val="0033CC"/>
                </a:solidFill>
                <a:effectLst>
                  <a:outerShdw blurRad="38100" dist="38100" dir="2700000" algn="tl">
                    <a:srgbClr val="000000"/>
                  </a:outerShdw>
                </a:effectLst>
              </a:rPr>
              <a:t>example </a:t>
            </a:r>
            <a:r>
              <a:rPr lang="en-US" sz="3200" b="1" smtClean="0">
                <a:solidFill>
                  <a:schemeClr val="tx1"/>
                </a:solidFill>
              </a:rPr>
              <a:t>and teaching, the eternal destiny of their households will in most cases be decided. In the future life the children will be what their parents have made them."</a:t>
            </a:r>
          </a:p>
          <a:p>
            <a:pPr>
              <a:buFontTx/>
              <a:buNone/>
            </a:pPr>
            <a:endParaRPr lang="en-US" smtClean="0">
              <a:solidFill>
                <a:schemeClr val="tx1"/>
              </a:solidFill>
              <a:effectLst>
                <a:outerShdw blurRad="38100" dist="38100" dir="2700000" algn="tl">
                  <a:srgbClr val="FFFFFF"/>
                </a:outerShdw>
              </a:effectLst>
            </a:endParaRPr>
          </a:p>
        </p:txBody>
      </p:sp>
      <p:pic>
        <p:nvPicPr>
          <p:cNvPr id="17412" name="Picture 2" descr="F:\My Pictures\CHILDREN\ToddlerPlay\AnExcursionInRhyme.jpg"/>
          <p:cNvPicPr>
            <a:picLocks noChangeAspect="1" noChangeArrowheads="1"/>
          </p:cNvPicPr>
          <p:nvPr/>
        </p:nvPicPr>
        <p:blipFill>
          <a:blip r:embed="rId3" cstate="print">
            <a:clrChange>
              <a:clrFrom>
                <a:srgbClr val="FFFFFB"/>
              </a:clrFrom>
              <a:clrTo>
                <a:srgbClr val="FFFFFB">
                  <a:alpha val="0"/>
                </a:srgbClr>
              </a:clrTo>
            </a:clrChange>
          </a:blip>
          <a:srcRect/>
          <a:stretch>
            <a:fillRect/>
          </a:stretch>
        </p:blipFill>
        <p:spPr bwMode="auto">
          <a:xfrm>
            <a:off x="0" y="484188"/>
            <a:ext cx="2133600" cy="20574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F:\Clip Art\CLIP ARTS\Goodsalt clipart 2\Bible light stars.jpg"/>
          <p:cNvPicPr>
            <a:picLocks noGrp="1" noChangeAspect="1" noChangeArrowheads="1"/>
          </p:cNvPicPr>
          <p:nvPr>
            <p:ph idx="1"/>
          </p:nvPr>
        </p:nvPicPr>
        <p:blipFill>
          <a:blip r:embed="rId3" cstate="print"/>
          <a:srcRect/>
          <a:stretch>
            <a:fillRect/>
          </a:stretch>
        </p:blipFill>
        <p:spPr>
          <a:xfrm>
            <a:off x="1828800" y="0"/>
            <a:ext cx="7315200" cy="6858000"/>
          </a:xfrm>
          <a:noFill/>
        </p:spPr>
      </p:pic>
      <p:sp>
        <p:nvSpPr>
          <p:cNvPr id="2" name="Title 1"/>
          <p:cNvSpPr>
            <a:spLocks noGrp="1"/>
          </p:cNvSpPr>
          <p:nvPr>
            <p:ph type="title"/>
          </p:nvPr>
        </p:nvSpPr>
        <p:spPr>
          <a:xfrm>
            <a:off x="2119313" y="1905000"/>
            <a:ext cx="7315200" cy="457200"/>
          </a:xfrm>
        </p:spPr>
        <p:txBody>
          <a:bodyPr/>
          <a:lstStyle/>
          <a:p>
            <a:r>
              <a:rPr lang="en-US" sz="4400" b="1" smtClean="0">
                <a:solidFill>
                  <a:srgbClr val="FFFFFF"/>
                </a:solidFill>
                <a:effectLst>
                  <a:outerShdw blurRad="38100" dist="38100" dir="2700000" algn="tl">
                    <a:srgbClr val="000000"/>
                  </a:outerShdw>
                </a:effectLst>
                <a:latin typeface="Arial Black" pitchFamily="34" charset="0"/>
              </a:rPr>
              <a:t>Effective Methods of </a:t>
            </a:r>
            <a:br>
              <a:rPr lang="en-US" sz="4400" b="1" smtClean="0">
                <a:solidFill>
                  <a:srgbClr val="FFFFFF"/>
                </a:solidFill>
                <a:effectLst>
                  <a:outerShdw blurRad="38100" dist="38100" dir="2700000" algn="tl">
                    <a:srgbClr val="000000"/>
                  </a:outerShdw>
                </a:effectLst>
                <a:latin typeface="Arial Black" pitchFamily="34" charset="0"/>
              </a:rPr>
            </a:br>
            <a:r>
              <a:rPr lang="en-US" sz="4400" b="1" smtClean="0">
                <a:solidFill>
                  <a:srgbClr val="FFFFFF"/>
                </a:solidFill>
                <a:effectLst>
                  <a:outerShdw blurRad="38100" dist="38100" dir="2700000" algn="tl">
                    <a:srgbClr val="000000"/>
                  </a:outerShdw>
                </a:effectLst>
                <a:latin typeface="Arial Black" pitchFamily="34" charset="0"/>
              </a:rPr>
              <a:t>Values Transmission </a:t>
            </a:r>
            <a:r>
              <a:rPr lang="en-US" sz="4400" smtClean="0"/>
              <a:t/>
            </a:r>
            <a:br>
              <a:rPr lang="en-US" sz="4400" smtClean="0"/>
            </a:br>
            <a:endParaRPr lang="en-US" sz="4400" smtClean="0"/>
          </a:p>
        </p:txBody>
      </p:sp>
      <p:pic>
        <p:nvPicPr>
          <p:cNvPr id="18436" name="Picture 2" descr="F:\My Pictures\CHILDREN\Kids5.jpg"/>
          <p:cNvPicPr>
            <a:picLocks noChangeAspect="1" noChangeArrowheads="1"/>
          </p:cNvPicPr>
          <p:nvPr/>
        </p:nvPicPr>
        <p:blipFill>
          <a:blip r:embed="rId4" cstate="print">
            <a:clrChange>
              <a:clrFrom>
                <a:srgbClr val="FAFCF9"/>
              </a:clrFrom>
              <a:clrTo>
                <a:srgbClr val="FAFCF9">
                  <a:alpha val="0"/>
                </a:srgbClr>
              </a:clrTo>
            </a:clrChange>
          </a:blip>
          <a:srcRect/>
          <a:stretch>
            <a:fillRect/>
          </a:stretch>
        </p:blipFill>
        <p:spPr bwMode="auto">
          <a:xfrm>
            <a:off x="-249238" y="390525"/>
            <a:ext cx="2209801" cy="2776538"/>
          </a:xfrm>
          <a:prstGeom prst="rect">
            <a:avLst/>
          </a:prstGeom>
          <a:noFill/>
          <a:ln w="9525">
            <a:noFill/>
            <a:miter lim="800000"/>
            <a:headEnd/>
            <a:tailEnd/>
          </a:ln>
        </p:spPr>
      </p:pic>
      <p:sp>
        <p:nvSpPr>
          <p:cNvPr id="7" name="Rectangle 6"/>
          <p:cNvSpPr/>
          <p:nvPr/>
        </p:nvSpPr>
        <p:spPr>
          <a:xfrm>
            <a:off x="3139068" y="2351291"/>
            <a:ext cx="4931158" cy="2862322"/>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6000" b="1" dirty="0">
                <a:ln w="11430"/>
                <a:solidFill>
                  <a:srgbClr val="FF0000"/>
                </a:solidFill>
                <a:effectLst>
                  <a:outerShdw blurRad="50800" dist="39000" dir="5460000" algn="tl">
                    <a:srgbClr val="000000">
                      <a:alpha val="38000"/>
                    </a:srgbClr>
                  </a:outerShdw>
                </a:effectLst>
              </a:rPr>
              <a:t>3 </a:t>
            </a:r>
          </a:p>
          <a:p>
            <a:pPr algn="ctr">
              <a:defRPr/>
            </a:pPr>
            <a:r>
              <a:rPr lang="en-US" sz="6000" b="1" dirty="0">
                <a:ln w="11430"/>
                <a:solidFill>
                  <a:srgbClr val="FF0000"/>
                </a:solidFill>
                <a:effectLst>
                  <a:outerShdw blurRad="50800" dist="39000" dir="5460000" algn="tl">
                    <a:srgbClr val="000000">
                      <a:alpha val="38000"/>
                    </a:srgbClr>
                  </a:outerShdw>
                </a:effectLst>
              </a:rPr>
              <a:t>TEACHABLE</a:t>
            </a:r>
          </a:p>
          <a:p>
            <a:pPr algn="ctr">
              <a:defRPr/>
            </a:pPr>
            <a:r>
              <a:rPr lang="en-US" sz="6000" b="1" dirty="0">
                <a:ln w="11430"/>
                <a:solidFill>
                  <a:srgbClr val="FF0000"/>
                </a:solidFill>
                <a:effectLst>
                  <a:outerShdw blurRad="50800" dist="39000" dir="5460000" algn="tl">
                    <a:srgbClr val="000000">
                      <a:alpha val="38000"/>
                    </a:srgbClr>
                  </a:outerShdw>
                </a:effectLst>
              </a:rPr>
              <a:t>MOMENTS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855913" y="2119313"/>
            <a:ext cx="6288087" cy="4738687"/>
          </a:xfrm>
        </p:spPr>
        <p:txBody>
          <a:bodyPr/>
          <a:lstStyle/>
          <a:p>
            <a:r>
              <a:rPr lang="en-US" sz="4000" b="1" smtClean="0">
                <a:solidFill>
                  <a:srgbClr val="C00000"/>
                </a:solidFill>
                <a:effectLst>
                  <a:outerShdw blurRad="38100" dist="38100" dir="2700000" algn="tl">
                    <a:srgbClr val="000000"/>
                  </a:outerShdw>
                </a:effectLst>
              </a:rPr>
              <a:t>Deuteronomy 6:5-7</a:t>
            </a:r>
            <a:r>
              <a:rPr lang="en-US" b="1" smtClean="0">
                <a:solidFill>
                  <a:srgbClr val="C00000"/>
                </a:solidFill>
                <a:effectLst>
                  <a:outerShdw blurRad="38100" dist="38100" dir="2700000" algn="tl">
                    <a:srgbClr val="000000"/>
                  </a:outerShdw>
                </a:effectLst>
              </a:rPr>
              <a:t/>
            </a:r>
            <a:br>
              <a:rPr lang="en-US" b="1" smtClean="0">
                <a:solidFill>
                  <a:srgbClr val="C00000"/>
                </a:solidFill>
                <a:effectLst>
                  <a:outerShdw blurRad="38100" dist="38100" dir="2700000" algn="tl">
                    <a:srgbClr val="000000"/>
                  </a:outerShdw>
                </a:effectLst>
              </a:rPr>
            </a:br>
            <a:r>
              <a:rPr lang="en-US" b="1" smtClean="0">
                <a:solidFill>
                  <a:srgbClr val="FF0000"/>
                </a:solidFill>
              </a:rPr>
              <a:t/>
            </a:r>
            <a:br>
              <a:rPr lang="en-US" b="1" smtClean="0">
                <a:solidFill>
                  <a:srgbClr val="FF0000"/>
                </a:solidFill>
              </a:rPr>
            </a:br>
            <a:r>
              <a:rPr lang="en-US" b="1" i="1" smtClean="0">
                <a:solidFill>
                  <a:schemeClr val="tx1"/>
                </a:solidFill>
                <a:latin typeface="Arial Narrow" pitchFamily="34" charset="0"/>
              </a:rPr>
              <a:t>“You shall love the Lord your God with all your heart, with all your soul, and with all your strength.  And these words which I command you today shall be in your heart.  You shall </a:t>
            </a:r>
            <a:r>
              <a:rPr lang="en-US" b="1" i="1" smtClean="0">
                <a:solidFill>
                  <a:srgbClr val="FF0000"/>
                </a:solidFill>
                <a:effectLst>
                  <a:outerShdw blurRad="38100" dist="38100" dir="2700000" algn="tl">
                    <a:srgbClr val="000000"/>
                  </a:outerShdw>
                </a:effectLst>
                <a:latin typeface="Arial Narrow" pitchFamily="34" charset="0"/>
              </a:rPr>
              <a:t>TEACH</a:t>
            </a:r>
            <a:r>
              <a:rPr lang="en-US" b="1" i="1" smtClean="0">
                <a:solidFill>
                  <a:srgbClr val="FF0000"/>
                </a:solidFill>
                <a:latin typeface="Arial Narrow" pitchFamily="34" charset="0"/>
              </a:rPr>
              <a:t> </a:t>
            </a:r>
            <a:r>
              <a:rPr lang="en-US" b="1" i="1" smtClean="0">
                <a:solidFill>
                  <a:schemeClr val="tx1"/>
                </a:solidFill>
                <a:latin typeface="Arial Narrow" pitchFamily="34" charset="0"/>
              </a:rPr>
              <a:t>them diligently to your children, and shall talk of them when you sit in your house, when you walk by the way, when you lie down, and when you rise up.”</a:t>
            </a:r>
            <a:r>
              <a:rPr lang="en-US" b="1" i="1" smtClean="0">
                <a:solidFill>
                  <a:schemeClr val="tx1"/>
                </a:solidFill>
              </a:rPr>
              <a:t/>
            </a:r>
            <a:br>
              <a:rPr lang="en-US" b="1" i="1" smtClean="0">
                <a:solidFill>
                  <a:schemeClr val="tx1"/>
                </a:solidFill>
              </a:rPr>
            </a:br>
            <a:endParaRPr lang="en-US" b="1" smtClean="0">
              <a:solidFill>
                <a:srgbClr val="FF0000"/>
              </a:solidFill>
            </a:endParaRPr>
          </a:p>
        </p:txBody>
      </p:sp>
      <p:pic>
        <p:nvPicPr>
          <p:cNvPr id="60419" name="Picture 3" descr="E:\My Pictures\Itineraries &amp; Programs\SPUC training and kids festival '08\SPUC Training and Kids Festival '08 073.jpg"/>
          <p:cNvPicPr>
            <a:picLocks noGrp="1" noChangeAspect="1" noChangeArrowheads="1"/>
          </p:cNvPicPr>
          <p:nvPr>
            <p:ph idx="1"/>
          </p:nvPr>
        </p:nvPicPr>
        <p:blipFill>
          <a:blip r:embed="rId3" cstate="print">
            <a:lum contrast="10000"/>
          </a:blip>
          <a:srcRect/>
          <a:stretch>
            <a:fillRect/>
          </a:stretch>
        </p:blipFill>
        <p:spPr>
          <a:xfrm rot="20881065">
            <a:off x="173019" y="449317"/>
            <a:ext cx="2583948" cy="1937961"/>
          </a:xfrm>
          <a:prstGeom prst="teardrop">
            <a:avLst/>
          </a:prstGeom>
          <a:ln>
            <a:solidFill>
              <a:srgbClr val="00B050"/>
            </a:solidFill>
          </a:ln>
        </p:spPr>
      </p:pic>
      <p:pic>
        <p:nvPicPr>
          <p:cNvPr id="60418" name="Picture 2" descr="E:\My Pictures\Itineraries &amp; Programs\SPUC training and kids festival '08\SPUC Training and Kids Festival '08 088.jpg"/>
          <p:cNvPicPr>
            <a:picLocks noChangeAspect="1" noChangeArrowheads="1"/>
          </p:cNvPicPr>
          <p:nvPr/>
        </p:nvPicPr>
        <p:blipFill>
          <a:blip r:embed="rId4" cstate="print"/>
          <a:srcRect/>
          <a:stretch>
            <a:fillRect/>
          </a:stretch>
        </p:blipFill>
        <p:spPr bwMode="auto">
          <a:xfrm rot="1225450">
            <a:off x="212099" y="2194676"/>
            <a:ext cx="2133050" cy="1599839"/>
          </a:xfrm>
          <a:prstGeom prst="ellipse">
            <a:avLst/>
          </a:prstGeom>
          <a:noFill/>
          <a:ln>
            <a:solidFill>
              <a:srgbClr val="00B050"/>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F:\My Pictures\CHILDREN\Pictures of children\DSC06831.JPG"/>
          <p:cNvPicPr>
            <a:picLocks noChangeAspect="1" noChangeArrowheads="1"/>
          </p:cNvPicPr>
          <p:nvPr/>
        </p:nvPicPr>
        <p:blipFill>
          <a:blip r:embed="rId3" cstate="print">
            <a:lum contrast="10000"/>
          </a:blip>
          <a:srcRect/>
          <a:stretch>
            <a:fillRect/>
          </a:stretch>
        </p:blipFill>
        <p:spPr bwMode="auto">
          <a:xfrm rot="21084683">
            <a:off x="153175" y="437242"/>
            <a:ext cx="2117235" cy="2210353"/>
          </a:xfrm>
          <a:prstGeom prst="cloud">
            <a:avLst/>
          </a:prstGeom>
          <a:noFill/>
          <a:ln w="19050">
            <a:solidFill>
              <a:srgbClr val="C00000"/>
            </a:solidFill>
          </a:ln>
        </p:spPr>
      </p:pic>
      <p:sp>
        <p:nvSpPr>
          <p:cNvPr id="2" name="Title 1"/>
          <p:cNvSpPr>
            <a:spLocks noGrp="1"/>
          </p:cNvSpPr>
          <p:nvPr>
            <p:ph type="title"/>
          </p:nvPr>
        </p:nvSpPr>
        <p:spPr>
          <a:xfrm>
            <a:off x="2154238" y="708025"/>
            <a:ext cx="6989762" cy="838200"/>
          </a:xfrm>
        </p:spPr>
        <p:txBody>
          <a:bodyPr/>
          <a:lstStyle/>
          <a:p>
            <a:pPr>
              <a:defRPr/>
            </a:pPr>
            <a:r>
              <a:rPr lang="en-US" sz="4400" b="1" dirty="0" smtClean="0">
                <a:solidFill>
                  <a:srgbClr val="C00000"/>
                </a:solidFill>
                <a:effectLst>
                  <a:outerShdw blurRad="38100" dist="38100" dir="2700000" algn="tl">
                    <a:srgbClr val="000000">
                      <a:alpha val="43137"/>
                    </a:srgbClr>
                  </a:outerShdw>
                </a:effectLst>
              </a:rPr>
              <a:t>How to Create Teachable 		Moments</a:t>
            </a:r>
            <a:endParaRPr lang="en-US" sz="44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939925" y="1704975"/>
            <a:ext cx="7516813" cy="4038600"/>
          </a:xfrm>
        </p:spPr>
        <p:txBody>
          <a:bodyPr/>
          <a:lstStyle/>
          <a:p>
            <a:r>
              <a:rPr lang="en-US" sz="3200" b="1" smtClean="0">
                <a:solidFill>
                  <a:schemeClr val="tx1"/>
                </a:solidFill>
              </a:rPr>
              <a:t>Articulate children's actions of kindness, hospitality, ability to resolve conflicts, etc.</a:t>
            </a:r>
          </a:p>
          <a:p>
            <a:r>
              <a:rPr lang="en-US" sz="3200" b="1" smtClean="0">
                <a:solidFill>
                  <a:schemeClr val="tx1"/>
                </a:solidFill>
              </a:rPr>
              <a:t>Provide events, experiences, and materials to develop traditions that create a “bond betwn generations.”   </a:t>
            </a:r>
          </a:p>
          <a:p>
            <a:r>
              <a:rPr lang="en-US" sz="3200" b="1" smtClean="0">
                <a:solidFill>
                  <a:schemeClr val="tx1"/>
                </a:solidFill>
              </a:rPr>
              <a:t>Provide examples to think more deeply about moral issues and     	dilemmas in various situations.  </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963" y="0"/>
            <a:ext cx="8809037" cy="1143000"/>
          </a:xfrm>
        </p:spPr>
        <p:txBody>
          <a:bodyPr/>
          <a:lstStyle/>
          <a:p>
            <a:pPr>
              <a:defRPr/>
            </a:pPr>
            <a:r>
              <a:rPr lang="en-US" sz="4400" b="1" dirty="0" smtClean="0">
                <a:solidFill>
                  <a:srgbClr val="C00000"/>
                </a:solidFill>
                <a:effectLst>
                  <a:outerShdw blurRad="38100" dist="38100" dir="2700000" algn="tl">
                    <a:srgbClr val="000000">
                      <a:alpha val="43137"/>
                    </a:srgbClr>
                  </a:outerShdw>
                </a:effectLst>
              </a:rPr>
              <a:t>John Gardner, </a:t>
            </a:r>
            <a:r>
              <a:rPr lang="en-US" sz="4400" b="1" i="1" dirty="0" smtClean="0">
                <a:solidFill>
                  <a:srgbClr val="C00000"/>
                </a:solidFill>
                <a:effectLst>
                  <a:outerShdw blurRad="38100" dist="38100" dir="2700000" algn="tl">
                    <a:srgbClr val="000000">
                      <a:alpha val="43137"/>
                    </a:srgbClr>
                  </a:outerShdw>
                </a:effectLst>
              </a:rPr>
              <a:t>Self-Renewal,</a:t>
            </a:r>
            <a:r>
              <a:rPr lang="en-US" sz="4400" b="1" dirty="0" smtClean="0">
                <a:solidFill>
                  <a:srgbClr val="C00000"/>
                </a:solidFill>
                <a:effectLst>
                  <a:outerShdw blurRad="38100" dist="38100" dir="2700000" algn="tl">
                    <a:srgbClr val="000000">
                      <a:alpha val="43137"/>
                    </a:srgbClr>
                  </a:outerShdw>
                </a:effectLst>
              </a:rPr>
              <a:t> 21 </a:t>
            </a:r>
            <a:endParaRPr lang="en-US" sz="4400" b="1" dirty="0">
              <a:solidFill>
                <a:srgbClr val="C00000"/>
              </a:solidFill>
              <a:effectLst>
                <a:outerShdw blurRad="38100" dist="38100" dir="2700000" algn="tl">
                  <a:srgbClr val="000000">
                    <a:alpha val="43137"/>
                  </a:srgbClr>
                </a:outerShdw>
              </a:effectLst>
            </a:endParaRPr>
          </a:p>
        </p:txBody>
      </p:sp>
      <p:sp>
        <p:nvSpPr>
          <p:cNvPr id="21507" name="Content Placeholder 2"/>
          <p:cNvSpPr>
            <a:spLocks noGrp="1"/>
          </p:cNvSpPr>
          <p:nvPr>
            <p:ph idx="1"/>
          </p:nvPr>
        </p:nvSpPr>
        <p:spPr>
          <a:xfrm>
            <a:off x="2381250" y="1577975"/>
            <a:ext cx="6762750" cy="4525963"/>
          </a:xfrm>
        </p:spPr>
        <p:txBody>
          <a:bodyPr/>
          <a:lstStyle/>
          <a:p>
            <a:pPr eaLnBrk="1" hangingPunct="1">
              <a:buFontTx/>
              <a:buNone/>
            </a:pPr>
            <a:r>
              <a:rPr lang="en-US" sz="3600" b="1" i="1" smtClean="0"/>
              <a:t>“All too often we are giving our young people cut flowers when we should be teaching them to innovate.  We think of the mind as a storehouse to be filled when we should be thinking of it as an instrument to be used.”</a:t>
            </a:r>
          </a:p>
          <a:p>
            <a:pPr eaLnBrk="1" hangingPunct="1">
              <a:buFontTx/>
              <a:buNone/>
            </a:pPr>
            <a:r>
              <a:rPr lang="en-US" sz="3600" b="1" i="1" smtClean="0"/>
              <a:t>					</a:t>
            </a:r>
            <a:endParaRPr lang="en-US" sz="3200" smtClean="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6"/>
          <p:cNvSpPr>
            <a:spLocks noGrp="1"/>
          </p:cNvSpPr>
          <p:nvPr>
            <p:ph type="title"/>
          </p:nvPr>
        </p:nvSpPr>
        <p:spPr>
          <a:xfrm>
            <a:off x="4919663" y="0"/>
            <a:ext cx="4378325" cy="849313"/>
          </a:xfrm>
        </p:spPr>
        <p:txBody>
          <a:bodyPr/>
          <a:lstStyle/>
          <a:p>
            <a:pPr eaLnBrk="1" hangingPunct="1">
              <a:defRPr/>
            </a:pPr>
            <a:r>
              <a:rPr lang="en-US" sz="4800" b="1" dirty="0" smtClean="0">
                <a:solidFill>
                  <a:srgbClr val="C00000"/>
                </a:solidFill>
                <a:effectLst>
                  <a:outerShdw blurRad="38100" dist="38100" dir="2700000" algn="tl">
                    <a:srgbClr val="000000">
                      <a:alpha val="43137"/>
                    </a:srgbClr>
                  </a:outerShdw>
                </a:effectLst>
              </a:rPr>
              <a:t>Psalm 1:1-3</a:t>
            </a:r>
          </a:p>
        </p:txBody>
      </p:sp>
      <p:pic>
        <p:nvPicPr>
          <p:cNvPr id="5123" name="Content Placeholder 5" descr="tree_in_water.jpg"/>
          <p:cNvPicPr>
            <a:picLocks noGrp="1" noChangeAspect="1"/>
          </p:cNvPicPr>
          <p:nvPr>
            <p:ph sz="half" idx="1"/>
          </p:nvPr>
        </p:nvPicPr>
        <p:blipFill>
          <a:blip r:embed="rId3" cstate="print"/>
          <a:srcRect/>
          <a:stretch>
            <a:fillRect/>
          </a:stretch>
        </p:blipFill>
        <p:spPr>
          <a:xfrm>
            <a:off x="0" y="0"/>
            <a:ext cx="4211638" cy="6858000"/>
          </a:xfrm>
        </p:spPr>
      </p:pic>
      <p:sp>
        <p:nvSpPr>
          <p:cNvPr id="5124" name="Content Placeholder 7"/>
          <p:cNvSpPr>
            <a:spLocks noGrp="1"/>
          </p:cNvSpPr>
          <p:nvPr>
            <p:ph sz="half" idx="2"/>
          </p:nvPr>
        </p:nvSpPr>
        <p:spPr>
          <a:xfrm>
            <a:off x="4194175" y="1095375"/>
            <a:ext cx="4795838" cy="5524500"/>
          </a:xfrm>
        </p:spPr>
        <p:txBody>
          <a:bodyPr/>
          <a:lstStyle/>
          <a:p>
            <a:pPr eaLnBrk="1" hangingPunct="1">
              <a:buFontTx/>
              <a:buNone/>
            </a:pPr>
            <a:r>
              <a:rPr lang="en-US" sz="3200" b="1" i="1" smtClean="0">
                <a:latin typeface="Bodoni MT Black" pitchFamily="18" charset="0"/>
              </a:rPr>
              <a:t>“Blessed is the man who does not walk in the counsels of the wicked . . . But his delight is in the law of the Lord . . . He is like a tree planted by streams of water . . . Whatever he does prospers.” </a:t>
            </a: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7338" y="0"/>
            <a:ext cx="6316662" cy="1143000"/>
          </a:xfrm>
        </p:spPr>
        <p:txBody>
          <a:bodyPr/>
          <a:lstStyle/>
          <a:p>
            <a:pPr>
              <a:defRPr/>
            </a:pPr>
            <a:r>
              <a:rPr lang="en-US" sz="4800" b="1" dirty="0" smtClean="0">
                <a:solidFill>
                  <a:srgbClr val="C00000"/>
                </a:solidFill>
                <a:effectLst>
                  <a:outerShdw blurRad="38100" dist="38100" dir="2700000" algn="tl">
                    <a:srgbClr val="000000">
                      <a:alpha val="43137"/>
                    </a:srgbClr>
                  </a:outerShdw>
                </a:effectLst>
              </a:rPr>
              <a:t>Teaching Strategies:</a:t>
            </a:r>
            <a:endParaRPr lang="en-US" sz="48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46313" y="1420813"/>
            <a:ext cx="6572250" cy="4800600"/>
          </a:xfrm>
        </p:spPr>
        <p:txBody>
          <a:bodyPr/>
          <a:lstStyle/>
          <a:p>
            <a:r>
              <a:rPr lang="en-US" sz="3200" b="1" smtClean="0">
                <a:solidFill>
                  <a:schemeClr val="tx1"/>
                </a:solidFill>
              </a:rPr>
              <a:t>Stories/object lessons</a:t>
            </a:r>
          </a:p>
          <a:p>
            <a:r>
              <a:rPr lang="en-US" sz="3200" b="1" smtClean="0">
                <a:solidFill>
                  <a:schemeClr val="tx1"/>
                </a:solidFill>
              </a:rPr>
              <a:t>Questions </a:t>
            </a:r>
          </a:p>
          <a:p>
            <a:r>
              <a:rPr lang="en-US" sz="3200" b="1" smtClean="0">
                <a:solidFill>
                  <a:schemeClr val="tx1"/>
                </a:solidFill>
              </a:rPr>
              <a:t>Real-life situations</a:t>
            </a:r>
          </a:p>
          <a:p>
            <a:r>
              <a:rPr lang="en-US" sz="3200" b="1" smtClean="0">
                <a:solidFill>
                  <a:schemeClr val="tx1"/>
                </a:solidFill>
              </a:rPr>
              <a:t>Act-it-out scenes</a:t>
            </a:r>
          </a:p>
          <a:p>
            <a:r>
              <a:rPr lang="en-US" sz="3200" b="1" smtClean="0">
                <a:solidFill>
                  <a:schemeClr val="tx1"/>
                </a:solidFill>
              </a:rPr>
              <a:t>Posters and pictures</a:t>
            </a:r>
          </a:p>
          <a:p>
            <a:r>
              <a:rPr lang="en-US" sz="3200" b="1" smtClean="0">
                <a:solidFill>
                  <a:schemeClr val="tx1"/>
                </a:solidFill>
              </a:rPr>
              <a:t>Values journal</a:t>
            </a:r>
          </a:p>
          <a:p>
            <a:r>
              <a:rPr lang="en-US" sz="3200" b="1" smtClean="0">
                <a:solidFill>
                  <a:schemeClr val="tx1"/>
                </a:solidFill>
              </a:rPr>
              <a:t>Post Bible verses in strategic places</a:t>
            </a:r>
          </a:p>
          <a:p>
            <a:r>
              <a:rPr lang="en-US" sz="3200" b="1" smtClean="0">
                <a:solidFill>
                  <a:schemeClr val="tx1"/>
                </a:solidFill>
              </a:rPr>
              <a:t>Pray with children every day</a:t>
            </a:r>
          </a:p>
        </p:txBody>
      </p:sp>
      <p:pic>
        <p:nvPicPr>
          <p:cNvPr id="22532" name="Picture 2" descr="F:\My Pictures\CHILDREN\New Pics\OrientalGirlHldingToy.jpg"/>
          <p:cNvPicPr>
            <a:picLocks noChangeAspect="1" noChangeArrowheads="1"/>
          </p:cNvPicPr>
          <p:nvPr/>
        </p:nvPicPr>
        <p:blipFill>
          <a:blip r:embed="rId3" cstate="print">
            <a:clrChange>
              <a:clrFrom>
                <a:srgbClr val="FFFFFF"/>
              </a:clrFrom>
              <a:clrTo>
                <a:srgbClr val="FFFFFF">
                  <a:alpha val="0"/>
                </a:srgbClr>
              </a:clrTo>
            </a:clrChange>
            <a:lum bright="10000"/>
          </a:blip>
          <a:srcRect/>
          <a:stretch>
            <a:fillRect/>
          </a:stretch>
        </p:blipFill>
        <p:spPr bwMode="auto">
          <a:xfrm>
            <a:off x="463550" y="0"/>
            <a:ext cx="1371600" cy="3186113"/>
          </a:xfrm>
          <a:prstGeom prst="rect">
            <a:avLst/>
          </a:prstGeom>
          <a:noFill/>
          <a:ln w="9525">
            <a:noFill/>
            <a:miter lim="800000"/>
            <a:headEnd/>
            <a:tailEnd/>
          </a:ln>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heel(1)">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1)">
                                      <p:cBhvr>
                                        <p:cTn id="42"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F:\Clip Art\CLIP ARTS\Goodsalt clipart 2\Bible light stars.jpg"/>
          <p:cNvPicPr>
            <a:picLocks noGrp="1" noChangeAspect="1" noChangeArrowheads="1"/>
          </p:cNvPicPr>
          <p:nvPr>
            <p:ph idx="1"/>
          </p:nvPr>
        </p:nvPicPr>
        <p:blipFill>
          <a:blip r:embed="rId3" cstate="print"/>
          <a:srcRect/>
          <a:stretch>
            <a:fillRect/>
          </a:stretch>
        </p:blipFill>
        <p:spPr>
          <a:xfrm>
            <a:off x="2119313" y="0"/>
            <a:ext cx="7024687" cy="6858000"/>
          </a:xfrm>
          <a:noFill/>
        </p:spPr>
      </p:pic>
      <p:pic>
        <p:nvPicPr>
          <p:cNvPr id="31746" name="Picture 2" descr="F:\My Pictures\CHILDREN\Kavieng PNG CHM Seminars'05 003.jpg"/>
          <p:cNvPicPr>
            <a:picLocks noChangeAspect="1" noChangeArrowheads="1"/>
          </p:cNvPicPr>
          <p:nvPr/>
        </p:nvPicPr>
        <p:blipFill>
          <a:blip r:embed="rId4" cstate="print">
            <a:lum/>
          </a:blip>
          <a:srcRect/>
          <a:stretch>
            <a:fillRect/>
          </a:stretch>
        </p:blipFill>
        <p:spPr bwMode="auto">
          <a:xfrm rot="21186364">
            <a:off x="125491" y="878597"/>
            <a:ext cx="1965445" cy="2209350"/>
          </a:xfrm>
          <a:prstGeom prst="ellipse">
            <a:avLst/>
          </a:prstGeom>
          <a:noFill/>
          <a:ln w="19050">
            <a:solidFill>
              <a:srgbClr val="C00000"/>
            </a:solidFill>
          </a:ln>
        </p:spPr>
      </p:pic>
      <p:sp>
        <p:nvSpPr>
          <p:cNvPr id="7" name="Title 6"/>
          <p:cNvSpPr>
            <a:spLocks noGrp="1"/>
          </p:cNvSpPr>
          <p:nvPr>
            <p:ph type="title"/>
          </p:nvPr>
        </p:nvSpPr>
        <p:spPr>
          <a:xfrm>
            <a:off x="2497138" y="1487488"/>
            <a:ext cx="7004050" cy="838200"/>
          </a:xfrm>
        </p:spPr>
        <p:txBody>
          <a:bodyPr/>
          <a:lstStyle/>
          <a:p>
            <a:r>
              <a:rPr lang="en-US" sz="4400" b="1" smtClean="0">
                <a:solidFill>
                  <a:srgbClr val="FFFFFF"/>
                </a:solidFill>
                <a:effectLst>
                  <a:outerShdw blurRad="38100" dist="38100" dir="2700000" algn="tl">
                    <a:srgbClr val="000000"/>
                  </a:outerShdw>
                </a:effectLst>
                <a:latin typeface="Arial Black" pitchFamily="34" charset="0"/>
              </a:rPr>
              <a:t>Effective Methods of Values Transmission </a:t>
            </a:r>
            <a:r>
              <a:rPr lang="en-US" sz="4400" smtClean="0"/>
              <a:t/>
            </a:r>
            <a:br>
              <a:rPr lang="en-US" sz="4400" smtClean="0"/>
            </a:br>
            <a:endParaRPr lang="en-US" sz="4400" smtClean="0"/>
          </a:p>
        </p:txBody>
      </p:sp>
      <p:sp>
        <p:nvSpPr>
          <p:cNvPr id="8" name="Rectangle 7"/>
          <p:cNvSpPr/>
          <p:nvPr/>
        </p:nvSpPr>
        <p:spPr>
          <a:xfrm>
            <a:off x="3456878" y="2299817"/>
            <a:ext cx="4487072" cy="286232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6000" b="1" dirty="0">
                <a:ln w="11430"/>
                <a:solidFill>
                  <a:srgbClr val="FF0000"/>
                </a:solidFill>
                <a:effectLst>
                  <a:outerShdw blurRad="50800" dist="39000" dir="5460000" algn="tl">
                    <a:srgbClr val="000000">
                      <a:alpha val="38000"/>
                    </a:srgbClr>
                  </a:outerShdw>
                </a:effectLst>
              </a:rPr>
              <a:t>4</a:t>
            </a:r>
          </a:p>
          <a:p>
            <a:pPr algn="ctr">
              <a:defRPr/>
            </a:pPr>
            <a:r>
              <a:rPr lang="en-US" sz="6000" b="1" dirty="0">
                <a:ln w="11430"/>
                <a:solidFill>
                  <a:srgbClr val="FF0000"/>
                </a:solidFill>
                <a:effectLst>
                  <a:outerShdw blurRad="50800" dist="39000" dir="5460000" algn="tl">
                    <a:srgbClr val="000000">
                      <a:alpha val="38000"/>
                    </a:srgbClr>
                  </a:outerShdw>
                </a:effectLst>
              </a:rPr>
              <a:t>POSITIVE </a:t>
            </a:r>
          </a:p>
          <a:p>
            <a:pPr algn="ctr">
              <a:defRPr/>
            </a:pPr>
            <a:r>
              <a:rPr lang="en-US" sz="6000" b="1" dirty="0">
                <a:ln w="11430"/>
                <a:solidFill>
                  <a:srgbClr val="FF0000"/>
                </a:solidFill>
                <a:effectLst>
                  <a:outerShdw blurRad="50800" dist="39000" dir="5460000" algn="tl">
                    <a:srgbClr val="000000">
                      <a:alpha val="38000"/>
                    </a:srgbClr>
                  </a:outerShdw>
                </a:effectLst>
              </a:rPr>
              <a:t>DISCIPLINE</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5" y="0"/>
            <a:ext cx="7516813" cy="1143000"/>
          </a:xfrm>
        </p:spPr>
        <p:txBody>
          <a:bodyPr/>
          <a:lstStyle/>
          <a:p>
            <a:pPr>
              <a:defRPr/>
            </a:pPr>
            <a:r>
              <a:rPr lang="en-US" sz="4800" b="1" dirty="0" smtClean="0">
                <a:solidFill>
                  <a:srgbClr val="C00000"/>
                </a:solidFill>
                <a:effectLst>
                  <a:outerShdw blurRad="38100" dist="38100" dir="2700000" algn="tl">
                    <a:srgbClr val="000000">
                      <a:alpha val="43137"/>
                    </a:srgbClr>
                  </a:outerShdw>
                </a:effectLst>
              </a:rPr>
              <a:t>Discipline Guidelines</a:t>
            </a:r>
            <a:endParaRPr lang="en-US" sz="48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08213" y="1600200"/>
            <a:ext cx="6811962" cy="4525963"/>
          </a:xfrm>
        </p:spPr>
        <p:txBody>
          <a:bodyPr/>
          <a:lstStyle/>
          <a:p>
            <a:r>
              <a:rPr lang="en-US" sz="2800" b="1" smtClean="0"/>
              <a:t>Correct misbehaviors with love. </a:t>
            </a:r>
          </a:p>
          <a:p>
            <a:r>
              <a:rPr lang="en-US" sz="2800" b="1" smtClean="0"/>
              <a:t>Explain the reason for punishment if there is a need for it, but love should always be the basis of correction. </a:t>
            </a:r>
          </a:p>
          <a:p>
            <a:r>
              <a:rPr lang="en-US" sz="2800" b="1" smtClean="0"/>
              <a:t>Avoid being authoritarian; parents &amp; teachers who control children through punishment and reward retard moral growth. </a:t>
            </a:r>
          </a:p>
          <a:p>
            <a:r>
              <a:rPr lang="en-US" sz="2800" b="1" smtClean="0"/>
              <a:t>Adults who treat children with respect, fairness and consideration, promote moral growth.</a:t>
            </a:r>
          </a:p>
          <a:p>
            <a:endParaRPr lang="en-US" sz="2800"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en-US" smtClean="0"/>
          </a:p>
        </p:txBody>
      </p:sp>
      <p:pic>
        <p:nvPicPr>
          <p:cNvPr id="25603" name="Picture 2" descr="F:\Clip Art\CLIP ARTS\Goodsalt clipart 2\Bible light stars.jpg"/>
          <p:cNvPicPr>
            <a:picLocks noGrp="1" noChangeAspect="1" noChangeArrowheads="1"/>
          </p:cNvPicPr>
          <p:nvPr>
            <p:ph idx="1"/>
          </p:nvPr>
        </p:nvPicPr>
        <p:blipFill>
          <a:blip r:embed="rId3" cstate="print"/>
          <a:srcRect/>
          <a:stretch>
            <a:fillRect/>
          </a:stretch>
        </p:blipFill>
        <p:spPr>
          <a:xfrm>
            <a:off x="1828800" y="0"/>
            <a:ext cx="7315200" cy="6858000"/>
          </a:xfrm>
          <a:noFill/>
        </p:spPr>
      </p:pic>
      <p:sp>
        <p:nvSpPr>
          <p:cNvPr id="25604" name="Title 6"/>
          <p:cNvSpPr txBox="1">
            <a:spLocks/>
          </p:cNvSpPr>
          <p:nvPr/>
        </p:nvSpPr>
        <p:spPr bwMode="auto">
          <a:xfrm>
            <a:off x="2363788" y="268288"/>
            <a:ext cx="6780212" cy="2133600"/>
          </a:xfrm>
          <a:prstGeom prst="rect">
            <a:avLst/>
          </a:prstGeom>
          <a:noFill/>
          <a:ln w="9525">
            <a:noFill/>
            <a:miter lim="800000"/>
            <a:headEnd/>
            <a:tailEnd/>
          </a:ln>
        </p:spPr>
        <p:txBody>
          <a:bodyPr anchor="ctr"/>
          <a:lstStyle/>
          <a:p>
            <a:pPr eaLnBrk="0" hangingPunct="0"/>
            <a:r>
              <a:rPr lang="en-US" sz="4000">
                <a:solidFill>
                  <a:srgbClr val="FFFFFF"/>
                </a:solidFill>
                <a:latin typeface="Arial Black" pitchFamily="34" charset="0"/>
              </a:rPr>
              <a:t>Effective Methods of Values Transmission </a:t>
            </a:r>
            <a:r>
              <a:rPr lang="en-US" sz="4000">
                <a:solidFill>
                  <a:srgbClr val="FFFFFF"/>
                </a:solidFill>
              </a:rPr>
              <a:t/>
            </a:r>
            <a:br>
              <a:rPr lang="en-US" sz="4000">
                <a:solidFill>
                  <a:srgbClr val="FFFFFF"/>
                </a:solidFill>
              </a:rPr>
            </a:br>
            <a:endParaRPr lang="en-US" sz="4000">
              <a:solidFill>
                <a:srgbClr val="FFFFFF"/>
              </a:solidFill>
            </a:endParaRPr>
          </a:p>
        </p:txBody>
      </p:sp>
      <p:sp>
        <p:nvSpPr>
          <p:cNvPr id="6" name="Rectangle 5"/>
          <p:cNvSpPr/>
          <p:nvPr/>
        </p:nvSpPr>
        <p:spPr>
          <a:xfrm>
            <a:off x="2949498" y="2611243"/>
            <a:ext cx="5410200" cy="258532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0000"/>
                </a:solidFill>
                <a:effectLst>
                  <a:outerShdw blurRad="50800" dist="39000" dir="5460000" algn="tl">
                    <a:srgbClr val="000000">
                      <a:alpha val="38000"/>
                    </a:srgbClr>
                  </a:outerShdw>
                </a:effectLst>
              </a:rPr>
              <a:t>5</a:t>
            </a:r>
          </a:p>
          <a:p>
            <a:pPr algn="ctr">
              <a:defRPr/>
            </a:pPr>
            <a:r>
              <a:rPr lang="en-US" sz="5400" b="1" dirty="0">
                <a:ln w="11430"/>
                <a:solidFill>
                  <a:srgbClr val="FF0000"/>
                </a:solidFill>
                <a:effectLst>
                  <a:outerShdw blurRad="50800" dist="39000" dir="5460000" algn="tl">
                    <a:srgbClr val="000000">
                      <a:alpha val="38000"/>
                    </a:srgbClr>
                  </a:outerShdw>
                </a:effectLst>
              </a:rPr>
              <a:t>ESTABLISH</a:t>
            </a:r>
          </a:p>
          <a:p>
            <a:pPr algn="ctr">
              <a:defRPr/>
            </a:pPr>
            <a:r>
              <a:rPr lang="en-US" sz="5400" b="1" dirty="0">
                <a:ln w="11430"/>
                <a:solidFill>
                  <a:srgbClr val="FF0000"/>
                </a:solidFill>
                <a:effectLst>
                  <a:outerShdw blurRad="50800" dist="39000" dir="5460000" algn="tl">
                    <a:srgbClr val="000000">
                      <a:alpha val="38000"/>
                    </a:srgbClr>
                  </a:outerShdw>
                </a:effectLst>
              </a:rPr>
              <a:t>FAMILY ALTAR</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smtClean="0"/>
          </a:p>
        </p:txBody>
      </p:sp>
      <p:sp>
        <p:nvSpPr>
          <p:cNvPr id="3" name="Rectangle 2"/>
          <p:cNvSpPr/>
          <p:nvPr/>
        </p:nvSpPr>
        <p:spPr>
          <a:xfrm>
            <a:off x="0" y="0"/>
            <a:ext cx="9144000" cy="6858000"/>
          </a:xfrm>
          <a:prstGeom prst="rect">
            <a:avLst/>
          </a:prstGeom>
          <a:solidFill>
            <a:srgbClr val="FFFFFF"/>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AD7BB"/>
              </a:solidFill>
            </a:endParaRPr>
          </a:p>
        </p:txBody>
      </p:sp>
      <p:graphicFrame>
        <p:nvGraphicFramePr>
          <p:cNvPr id="4" name="Table 3"/>
          <p:cNvGraphicFramePr>
            <a:graphicFrameLocks noGrp="1"/>
          </p:cNvGraphicFramePr>
          <p:nvPr/>
        </p:nvGraphicFramePr>
        <p:xfrm>
          <a:off x="0" y="0"/>
          <a:ext cx="9144000" cy="6818634"/>
        </p:xfrm>
        <a:graphic>
          <a:graphicData uri="http://schemas.openxmlformats.org/drawingml/2006/table">
            <a:tbl>
              <a:tblPr/>
              <a:tblGrid>
                <a:gridCol w="6748463"/>
                <a:gridCol w="1177925"/>
                <a:gridCol w="1217612"/>
              </a:tblGrid>
              <a:tr h="746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FFFFFF"/>
                          </a:solidFill>
                          <a:effectLst/>
                          <a:latin typeface="Calibri" pitchFamily="34" charset="0"/>
                          <a:cs typeface="Arial" charset="0"/>
                        </a:rPr>
                        <a:t>    </a:t>
                      </a:r>
                      <a:r>
                        <a:rPr kumimoji="0" lang="en-US" sz="2800" b="1" i="0" u="none" strike="noStrike" cap="none" normalizeH="0" baseline="0" smtClean="0">
                          <a:ln>
                            <a:noFill/>
                          </a:ln>
                          <a:solidFill>
                            <a:srgbClr val="FFFFFF"/>
                          </a:solidFill>
                          <a:effectLst>
                            <a:outerShdw blurRad="38100" dist="38100" dir="2700000" algn="tl">
                              <a:srgbClr val="000000"/>
                            </a:outerShdw>
                          </a:effectLst>
                          <a:latin typeface="Arial" charset="0"/>
                          <a:cs typeface="Arial" charset="0"/>
                        </a:rPr>
                        <a:t>The ValueGenesis Study on Family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FFFFFF"/>
                          </a:solidFill>
                          <a:effectLst>
                            <a:outerShdw blurRad="38100" dist="38100" dir="2700000" algn="tl">
                              <a:srgbClr val="000000"/>
                            </a:outerShdw>
                          </a:effectLst>
                          <a:latin typeface="Arial" charset="0"/>
                          <a:cs typeface="Arial" charset="0"/>
                        </a:rPr>
                        <a:t>                       Worship</a:t>
                      </a:r>
                    </a:p>
                  </a:txBody>
                  <a:tcPr horzOverflow="overflow">
                    <a:lnL>
                      <a:noFill/>
                    </a:lnL>
                    <a:lnR>
                      <a:noFill/>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smtClean="0">
                        <a:ln>
                          <a:noFill/>
                        </a:ln>
                        <a:solidFill>
                          <a:srgbClr val="FAD7BB"/>
                        </a:solidFill>
                        <a:effectLst/>
                        <a:latin typeface="Calibri" pitchFamily="34" charset="0"/>
                        <a:cs typeface="Arial" charset="0"/>
                      </a:endParaRPr>
                    </a:p>
                  </a:txBody>
                  <a:tcPr horzOverflow="overflow">
                    <a:lnL>
                      <a:noFill/>
                    </a:lnL>
                    <a:lnR>
                      <a:noFill/>
                    </a:lnR>
                    <a:lnT>
                      <a:noFill/>
                    </a:lnT>
                    <a:lnB>
                      <a:noFill/>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smtClean="0">
                        <a:ln>
                          <a:noFill/>
                        </a:ln>
                        <a:solidFill>
                          <a:srgbClr val="FAD7BB"/>
                        </a:solidFill>
                        <a:effectLst/>
                        <a:latin typeface="Calibri" pitchFamily="34" charset="0"/>
                        <a:cs typeface="Arial" charset="0"/>
                      </a:endParaRPr>
                    </a:p>
                  </a:txBody>
                  <a:tcPr horzOverflow="overflow">
                    <a:lnL>
                      <a:noFill/>
                    </a:lnL>
                    <a:lnR>
                      <a:noFill/>
                    </a:lnR>
                    <a:lnT>
                      <a:noFill/>
                    </a:lnT>
                    <a:lnB>
                      <a:noFill/>
                    </a:lnB>
                    <a:lnTlToBr>
                      <a:noFill/>
                    </a:lnTlToBr>
                    <a:lnBlToTr>
                      <a:noFill/>
                    </a:lnBlToTr>
                    <a:solidFill>
                      <a:schemeClr val="accent1"/>
                    </a:solidFill>
                  </a:tcPr>
                </a:tc>
              </a:tr>
              <a:tr h="9842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chemeClr val="tx1"/>
                          </a:solidFill>
                          <a:effectLst/>
                          <a:latin typeface="Arial Narrow" pitchFamily="34" charset="0"/>
                          <a:cs typeface="Arial" charset="0"/>
                        </a:rPr>
                        <a:t>How often does your family have family worship?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VG2</a:t>
                      </a:r>
                      <a:endParaRPr kumimoji="0" lang="en-US" sz="24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   VG1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Never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26%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Less than once a month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13%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11%</a:t>
                      </a:r>
                      <a:r>
                        <a:rPr kumimoji="0" lang="en-US" sz="1800" b="0" i="0" u="none" strike="noStrike" cap="none" normalizeH="0" baseline="0" smtClean="0">
                          <a:ln>
                            <a:noFill/>
                          </a:ln>
                          <a:solidFill>
                            <a:srgbClr val="000000"/>
                          </a:solidFill>
                          <a:effectLst/>
                          <a:latin typeface="Arial" charset="0"/>
                          <a:cs typeface="Arial" charset="0"/>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About once a month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 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About 2-3 times a month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 9%</a:t>
                      </a:r>
                      <a:endParaRPr kumimoji="0" lang="en-US"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8%</a:t>
                      </a:r>
                      <a:endParaRPr kumimoji="0" lang="en-US"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About once a week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16%</a:t>
                      </a:r>
                      <a:endParaRPr kumimoji="0" lang="en-US"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Several times a week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  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Once a day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15%</a:t>
                      </a:r>
                      <a:endParaRPr kumimoji="0" lang="en-US"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7"/>
                    </a:solidFill>
                  </a:tcPr>
                </a:tc>
              </a:tr>
              <a:tr h="611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More than once a day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rgbClr val="000000"/>
                          </a:solidFill>
                          <a:effectLst/>
                          <a:latin typeface="Arial" charset="0"/>
                          <a:cs typeface="Arial" charset="0"/>
                        </a:rPr>
                        <a:t>    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cs typeface="Arial" charset="0"/>
                        </a:rPr>
                        <a:t>     </a:t>
                      </a:r>
                      <a:r>
                        <a:rPr kumimoji="0" lang="en-US" sz="2400" b="1" i="0" u="none" strike="noStrike" cap="none" normalizeH="0" baseline="0" smtClean="0">
                          <a:ln>
                            <a:noFill/>
                          </a:ln>
                          <a:solidFill>
                            <a:srgbClr val="000000"/>
                          </a:solidFill>
                          <a:effectLst/>
                          <a:latin typeface="Arial" charset="0"/>
                          <a:cs typeface="Arial" charset="0"/>
                        </a:rPr>
                        <a:t>8%</a:t>
                      </a:r>
                      <a:endParaRPr kumimoji="0" lang="en-US" sz="18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8E0CC"/>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038" y="268288"/>
            <a:ext cx="8077200" cy="838200"/>
          </a:xfrm>
        </p:spPr>
        <p:txBody>
          <a:bodyPr/>
          <a:lstStyle/>
          <a:p>
            <a:pPr>
              <a:defRPr/>
            </a:pPr>
            <a:r>
              <a:rPr lang="en-US" sz="4400" b="1" dirty="0" smtClean="0">
                <a:solidFill>
                  <a:srgbClr val="C00000"/>
                </a:solidFill>
                <a:effectLst>
                  <a:outerShdw blurRad="38100" dist="38100" dir="2700000" algn="tl">
                    <a:srgbClr val="000000">
                      <a:alpha val="43137"/>
                    </a:srgbClr>
                  </a:outerShdw>
                </a:effectLst>
              </a:rPr>
              <a:t>Values of Family Worship</a:t>
            </a:r>
            <a:endParaRPr lang="en-US" sz="44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39963" y="1457325"/>
            <a:ext cx="7162800" cy="4495800"/>
          </a:xfrm>
        </p:spPr>
        <p:txBody>
          <a:bodyPr/>
          <a:lstStyle/>
          <a:p>
            <a:r>
              <a:rPr lang="en-US" sz="3600" b="1" smtClean="0">
                <a:solidFill>
                  <a:schemeClr val="tx1"/>
                </a:solidFill>
              </a:rPr>
              <a:t>Opportunity for covenant renewal.</a:t>
            </a:r>
          </a:p>
          <a:p>
            <a:r>
              <a:rPr lang="en-US" sz="3600" b="1" smtClean="0">
                <a:solidFill>
                  <a:schemeClr val="tx1"/>
                </a:solidFill>
              </a:rPr>
              <a:t>Rehearsal of religious heritage.</a:t>
            </a:r>
          </a:p>
          <a:p>
            <a:r>
              <a:rPr lang="en-US" sz="3600" b="1" smtClean="0">
                <a:solidFill>
                  <a:schemeClr val="tx1"/>
                </a:solidFill>
              </a:rPr>
              <a:t>Testimony sharing.</a:t>
            </a:r>
          </a:p>
          <a:p>
            <a:r>
              <a:rPr lang="en-US" sz="3600" b="1" smtClean="0">
                <a:solidFill>
                  <a:schemeClr val="tx1"/>
                </a:solidFill>
              </a:rPr>
              <a:t>Values exploration and instruction.</a:t>
            </a:r>
          </a:p>
          <a:p>
            <a:r>
              <a:rPr lang="en-US" sz="3600" b="1" smtClean="0">
                <a:solidFill>
                  <a:schemeClr val="tx1"/>
                </a:solidFill>
              </a:rPr>
              <a:t>Relationship building.</a:t>
            </a:r>
          </a:p>
        </p:txBody>
      </p:sp>
      <p:pic>
        <p:nvPicPr>
          <p:cNvPr id="27652" name="Picture 3" descr="F:\My Pictures\CHILDREN\Groups of children\Copy of Pathfinders2.jpg"/>
          <p:cNvPicPr>
            <a:picLocks noChangeAspect="1" noChangeArrowheads="1"/>
          </p:cNvPicPr>
          <p:nvPr/>
        </p:nvPicPr>
        <p:blipFill>
          <a:blip r:embed="rId3" cstate="print">
            <a:clrChange>
              <a:clrFrom>
                <a:srgbClr val="FCFCFC"/>
              </a:clrFrom>
              <a:clrTo>
                <a:srgbClr val="FCFCFC">
                  <a:alpha val="0"/>
                </a:srgbClr>
              </a:clrTo>
            </a:clrChange>
            <a:lum bright="10000"/>
          </a:blip>
          <a:srcRect/>
          <a:stretch>
            <a:fillRect/>
          </a:stretch>
        </p:blipFill>
        <p:spPr bwMode="auto">
          <a:xfrm>
            <a:off x="0" y="311150"/>
            <a:ext cx="1808163" cy="20478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pic>
        <p:nvPicPr>
          <p:cNvPr id="28675" name="Picture 2" descr="F:\Clip Art\CLIP ARTS\Goodsalt clipart 2\Bible light stars.jpg"/>
          <p:cNvPicPr>
            <a:picLocks noGrp="1" noChangeAspect="1" noChangeArrowheads="1"/>
          </p:cNvPicPr>
          <p:nvPr>
            <p:ph idx="1"/>
          </p:nvPr>
        </p:nvPicPr>
        <p:blipFill>
          <a:blip r:embed="rId3" cstate="print"/>
          <a:srcRect/>
          <a:stretch>
            <a:fillRect/>
          </a:stretch>
        </p:blipFill>
        <p:spPr>
          <a:xfrm>
            <a:off x="2274888" y="0"/>
            <a:ext cx="6869112" cy="6858000"/>
          </a:xfrm>
          <a:noFill/>
        </p:spPr>
      </p:pic>
      <p:sp>
        <p:nvSpPr>
          <p:cNvPr id="5" name="Title 6"/>
          <p:cNvSpPr txBox="1">
            <a:spLocks/>
          </p:cNvSpPr>
          <p:nvPr/>
        </p:nvSpPr>
        <p:spPr bwMode="auto">
          <a:xfrm>
            <a:off x="2430463" y="1206500"/>
            <a:ext cx="7315200" cy="838200"/>
          </a:xfrm>
          <a:prstGeom prst="rect">
            <a:avLst/>
          </a:prstGeom>
          <a:noFill/>
          <a:ln w="9525">
            <a:noFill/>
            <a:miter lim="800000"/>
            <a:headEnd/>
            <a:tailEnd/>
          </a:ln>
        </p:spPr>
        <p:txBody>
          <a:bodyPr anchor="ctr"/>
          <a:lstStyle/>
          <a:p>
            <a:pPr eaLnBrk="0" hangingPunct="0"/>
            <a:r>
              <a:rPr lang="en-US" sz="4400">
                <a:solidFill>
                  <a:srgbClr val="FFFFFF"/>
                </a:solidFill>
                <a:effectLst>
                  <a:outerShdw blurRad="38100" dist="38100" dir="2700000" algn="tl">
                    <a:srgbClr val="000000"/>
                  </a:outerShdw>
                </a:effectLst>
                <a:latin typeface="Arial Black" pitchFamily="34" charset="0"/>
              </a:rPr>
              <a:t>Effective Methods of </a:t>
            </a:r>
          </a:p>
          <a:p>
            <a:pPr eaLnBrk="0" hangingPunct="0"/>
            <a:r>
              <a:rPr lang="en-US" sz="4400">
                <a:solidFill>
                  <a:srgbClr val="FFFFFF"/>
                </a:solidFill>
                <a:effectLst>
                  <a:outerShdw blurRad="38100" dist="38100" dir="2700000" algn="tl">
                    <a:srgbClr val="000000"/>
                  </a:outerShdw>
                </a:effectLst>
                <a:latin typeface="Arial Black" pitchFamily="34" charset="0"/>
              </a:rPr>
              <a:t>Values Transmission </a:t>
            </a:r>
            <a:r>
              <a:rPr lang="en-US" sz="4400">
                <a:solidFill>
                  <a:srgbClr val="FFFFFF"/>
                </a:solidFill>
              </a:rPr>
              <a:t/>
            </a:r>
            <a:br>
              <a:rPr lang="en-US" sz="4400">
                <a:solidFill>
                  <a:srgbClr val="FFFFFF"/>
                </a:solidFill>
              </a:rPr>
            </a:br>
            <a:endParaRPr lang="en-US" sz="4400">
              <a:solidFill>
                <a:srgbClr val="FFFFFF"/>
              </a:solidFill>
            </a:endParaRPr>
          </a:p>
        </p:txBody>
      </p:sp>
      <p:sp>
        <p:nvSpPr>
          <p:cNvPr id="6" name="Rectangle 5"/>
          <p:cNvSpPr/>
          <p:nvPr/>
        </p:nvSpPr>
        <p:spPr>
          <a:xfrm>
            <a:off x="3150219" y="2665142"/>
            <a:ext cx="5410200" cy="258532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0000"/>
                </a:solidFill>
                <a:effectLst>
                  <a:outerShdw blurRad="50800" dist="39000" dir="5460000" algn="tl">
                    <a:srgbClr val="000000">
                      <a:alpha val="38000"/>
                    </a:srgbClr>
                  </a:outerShdw>
                </a:effectLst>
              </a:rPr>
              <a:t>6</a:t>
            </a:r>
          </a:p>
          <a:p>
            <a:pPr algn="ctr">
              <a:defRPr/>
            </a:pPr>
            <a:r>
              <a:rPr lang="en-US" sz="5400" b="1" dirty="0">
                <a:ln w="11430"/>
                <a:solidFill>
                  <a:srgbClr val="FF0000"/>
                </a:solidFill>
                <a:effectLst>
                  <a:outerShdw blurRad="50800" dist="39000" dir="5460000" algn="tl">
                    <a:srgbClr val="000000">
                      <a:alpha val="38000"/>
                    </a:srgbClr>
                  </a:outerShdw>
                </a:effectLst>
              </a:rPr>
              <a:t>INVOLVEMENT</a:t>
            </a:r>
          </a:p>
          <a:p>
            <a:pPr algn="ctr">
              <a:defRPr/>
            </a:pPr>
            <a:r>
              <a:rPr lang="en-US" sz="5400" b="1" dirty="0">
                <a:ln w="11430"/>
                <a:solidFill>
                  <a:srgbClr val="FF0000"/>
                </a:solidFill>
                <a:effectLst>
                  <a:outerShdw blurRad="50800" dist="39000" dir="5460000" algn="tl">
                    <a:srgbClr val="000000">
                      <a:alpha val="38000"/>
                    </a:srgbClr>
                  </a:outerShdw>
                </a:effectLst>
              </a:rPr>
              <a:t>IN SERVICE</a:t>
            </a:r>
          </a:p>
        </p:txBody>
      </p:sp>
      <p:pic>
        <p:nvPicPr>
          <p:cNvPr id="28678" name="Picture 3" descr="F:\My Pictures\CHILDREN\girl gardening.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8763" y="454025"/>
            <a:ext cx="1890712" cy="2819400"/>
          </a:xfrm>
          <a:prstGeom prst="rect">
            <a:avLst/>
          </a:prstGeom>
          <a:noFill/>
          <a:ln w="9525">
            <a:noFill/>
            <a:miter lim="800000"/>
            <a:headEnd/>
            <a:tailEnd/>
          </a:ln>
        </p:spPr>
      </p:pic>
    </p:spTree>
  </p:cSld>
  <p:clrMapOvr>
    <a:masterClrMapping/>
  </p:clrMapOvr>
  <p:transition>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7338" y="0"/>
            <a:ext cx="6316662" cy="1143000"/>
          </a:xfrm>
        </p:spPr>
        <p:txBody>
          <a:bodyPr/>
          <a:lstStyle/>
          <a:p>
            <a:pPr>
              <a:defRPr/>
            </a:pPr>
            <a:r>
              <a:rPr lang="en-US" sz="5400" b="1" dirty="0" smtClean="0">
                <a:solidFill>
                  <a:srgbClr val="C00000"/>
                </a:solidFill>
                <a:effectLst>
                  <a:outerShdw blurRad="38100" dist="38100" dir="2700000" algn="tl">
                    <a:srgbClr val="000000">
                      <a:alpha val="43137"/>
                    </a:srgbClr>
                  </a:outerShdw>
                </a:effectLst>
              </a:rPr>
              <a:t>Service Projects</a:t>
            </a:r>
            <a:endParaRPr lang="en-US" sz="5400"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484438" y="1441450"/>
            <a:ext cx="6659562" cy="4525963"/>
          </a:xfrm>
        </p:spPr>
        <p:txBody>
          <a:bodyPr/>
          <a:lstStyle/>
          <a:p>
            <a:r>
              <a:rPr lang="en-US" sz="2800" b="1" smtClean="0">
                <a:solidFill>
                  <a:schemeClr val="tx1"/>
                </a:solidFill>
              </a:rPr>
              <a:t>Start an "adopt a grandmother/ grand-father program:</a:t>
            </a:r>
          </a:p>
          <a:p>
            <a:r>
              <a:rPr lang="en-US" sz="2800" b="1" smtClean="0">
                <a:solidFill>
                  <a:schemeClr val="tx1"/>
                </a:solidFill>
              </a:rPr>
              <a:t>Make cheery cards for placement on food trays in the hospital &amp; nursing home.</a:t>
            </a:r>
          </a:p>
          <a:p>
            <a:r>
              <a:rPr lang="en-US" sz="2800" b="1" smtClean="0">
                <a:solidFill>
                  <a:schemeClr val="tx1"/>
                </a:solidFill>
              </a:rPr>
              <a:t>Volunteer at a local soup kitchen.</a:t>
            </a:r>
          </a:p>
          <a:p>
            <a:r>
              <a:rPr lang="en-US" sz="2800" b="1" smtClean="0">
                <a:solidFill>
                  <a:schemeClr val="tx1"/>
                </a:solidFill>
              </a:rPr>
              <a:t>Clean up a park.</a:t>
            </a:r>
          </a:p>
          <a:p>
            <a:r>
              <a:rPr lang="en-US" sz="2800" b="1" smtClean="0">
                <a:solidFill>
                  <a:schemeClr val="tx1"/>
                </a:solidFill>
              </a:rPr>
              <a:t>Rake leaves, cut grass, etc. for the elderly.</a:t>
            </a:r>
          </a:p>
          <a:p>
            <a:r>
              <a:rPr lang="en-US" sz="2800" b="1" smtClean="0">
                <a:solidFill>
                  <a:schemeClr val="tx1"/>
                </a:solidFill>
              </a:rPr>
              <a:t>Bake cookies or cook food to give to poor children or students.</a:t>
            </a:r>
          </a:p>
        </p:txBody>
      </p:sp>
      <p:pic>
        <p:nvPicPr>
          <p:cNvPr id="29700" name="Picture 2" descr="F:\My Pictures\CHILDREN\BOYS\BoySittingCrossLeggedOnFloo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8763" y="371475"/>
            <a:ext cx="1905000" cy="2286000"/>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Righ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Righ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Righ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7"/>
          <p:cNvSpPr>
            <a:spLocks noGrp="1"/>
          </p:cNvSpPr>
          <p:nvPr>
            <p:ph type="title"/>
          </p:nvPr>
        </p:nvSpPr>
        <p:spPr>
          <a:xfrm>
            <a:off x="974725" y="298450"/>
            <a:ext cx="8428038" cy="1143000"/>
          </a:xfrm>
        </p:spPr>
        <p:txBody>
          <a:bodyPr/>
          <a:lstStyle/>
          <a:p>
            <a:pPr eaLnBrk="1" hangingPunct="1">
              <a:defRPr/>
            </a:pPr>
            <a:r>
              <a:rPr lang="en-US" sz="4400" b="1" dirty="0" smtClean="0">
                <a:solidFill>
                  <a:srgbClr val="C00000"/>
                </a:solidFill>
                <a:effectLst>
                  <a:outerShdw blurRad="38100" dist="38100" dir="2700000" algn="tl">
                    <a:srgbClr val="000000">
                      <a:alpha val="43137"/>
                    </a:srgbClr>
                  </a:outerShdw>
                </a:effectLst>
              </a:rPr>
              <a:t>The Responsibility of Parents 			and Teachers</a:t>
            </a:r>
          </a:p>
        </p:txBody>
      </p:sp>
      <p:sp>
        <p:nvSpPr>
          <p:cNvPr id="11267" name="Content Placeholder 8"/>
          <p:cNvSpPr>
            <a:spLocks noGrp="1"/>
          </p:cNvSpPr>
          <p:nvPr>
            <p:ph idx="1"/>
          </p:nvPr>
        </p:nvSpPr>
        <p:spPr>
          <a:xfrm>
            <a:off x="2643188" y="1728788"/>
            <a:ext cx="6500812" cy="4811712"/>
          </a:xfrm>
        </p:spPr>
        <p:txBody>
          <a:bodyPr/>
          <a:lstStyle/>
          <a:p>
            <a:pPr eaLnBrk="1" hangingPunct="1"/>
            <a:r>
              <a:rPr lang="en-US" sz="3600" b="1" smtClean="0"/>
              <a:t>Live the values</a:t>
            </a:r>
          </a:p>
          <a:p>
            <a:pPr eaLnBrk="1" hangingPunct="1"/>
            <a:r>
              <a:rPr lang="en-US" sz="3600" b="1" smtClean="0"/>
              <a:t>Teach the values</a:t>
            </a:r>
          </a:p>
          <a:p>
            <a:pPr eaLnBrk="1" hangingPunct="1"/>
            <a:r>
              <a:rPr lang="en-US" sz="3600" b="1" smtClean="0"/>
              <a:t>Make right and wrong very clear</a:t>
            </a:r>
          </a:p>
          <a:p>
            <a:pPr eaLnBrk="1" hangingPunct="1"/>
            <a:r>
              <a:rPr lang="en-US" sz="3600" b="1" smtClean="0"/>
              <a:t>Give lots of practice in making decisions</a:t>
            </a:r>
          </a:p>
          <a:p>
            <a:pPr eaLnBrk="1" hangingPunct="1"/>
            <a:r>
              <a:rPr lang="en-US" sz="3600" b="1" smtClean="0"/>
              <a:t>Show your child how to deal with peer pressure</a:t>
            </a:r>
          </a:p>
        </p:txBody>
      </p:sp>
      <p:pic>
        <p:nvPicPr>
          <p:cNvPr id="33795" name="Picture 3" descr="F:\My Pictures\CHILDREN\Children\17306_wallpaper280[1].jpg"/>
          <p:cNvPicPr>
            <a:picLocks noChangeAspect="1" noChangeArrowheads="1"/>
          </p:cNvPicPr>
          <p:nvPr/>
        </p:nvPicPr>
        <p:blipFill>
          <a:blip r:embed="rId3" cstate="print"/>
          <a:srcRect/>
          <a:stretch>
            <a:fillRect/>
          </a:stretch>
        </p:blipFill>
        <p:spPr bwMode="auto">
          <a:xfrm rot="20815425">
            <a:off x="163262" y="1072364"/>
            <a:ext cx="2406662" cy="1719044"/>
          </a:xfrm>
          <a:prstGeom prst="ellipse">
            <a:avLst/>
          </a:prstGeom>
          <a:noFill/>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amond(in)">
                                      <p:cBhvr>
                                        <p:cTn id="7" dur="10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diamond(in)">
                                      <p:cBhvr>
                                        <p:cTn id="12" dur="10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diamond(in)">
                                      <p:cBhvr>
                                        <p:cTn id="17" dur="10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diamond(in)">
                                      <p:cBhvr>
                                        <p:cTn id="22" dur="1000"/>
                                        <p:tgtEl>
                                          <p:spTgt spid="112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diamond(in)">
                                      <p:cBhvr>
                                        <p:cTn id="27" dur="10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F:\My Pictures\CHILDREN\My Pictures\LittleBoyLkingPicJesus.jpg"/>
          <p:cNvPicPr>
            <a:picLocks noChangeAspect="1" noChangeArrowheads="1"/>
          </p:cNvPicPr>
          <p:nvPr/>
        </p:nvPicPr>
        <p:blipFill>
          <a:blip r:embed="rId3" cstate="print"/>
          <a:srcRect/>
          <a:stretch>
            <a:fillRect/>
          </a:stretch>
        </p:blipFill>
        <p:spPr bwMode="auto">
          <a:xfrm rot="20580566">
            <a:off x="297802" y="499397"/>
            <a:ext cx="1603894" cy="2277807"/>
          </a:xfrm>
          <a:prstGeom prst="cloud">
            <a:avLst/>
          </a:prstGeom>
          <a:noFill/>
        </p:spPr>
      </p:pic>
      <p:sp>
        <p:nvSpPr>
          <p:cNvPr id="5123" name="Rectangle 2"/>
          <p:cNvSpPr>
            <a:spLocks noGrp="1" noChangeArrowheads="1"/>
          </p:cNvSpPr>
          <p:nvPr>
            <p:ph type="title"/>
          </p:nvPr>
        </p:nvSpPr>
        <p:spPr>
          <a:xfrm>
            <a:off x="2514600" y="0"/>
            <a:ext cx="6316663" cy="1143000"/>
          </a:xfrm>
        </p:spPr>
        <p:txBody>
          <a:bodyPr/>
          <a:lstStyle/>
          <a:p>
            <a:pPr eaLnBrk="1" hangingPunct="1">
              <a:defRPr/>
            </a:pPr>
            <a:r>
              <a:rPr lang="en-US" sz="5400" b="1" dirty="0" smtClean="0">
                <a:solidFill>
                  <a:srgbClr val="C00000"/>
                </a:solidFill>
                <a:effectLst>
                  <a:outerShdw blurRad="38100" dist="38100" dir="2700000" algn="tl">
                    <a:srgbClr val="000000">
                      <a:alpha val="43137"/>
                    </a:srgbClr>
                  </a:outerShdw>
                </a:effectLst>
              </a:rPr>
              <a:t>The Values Tree</a:t>
            </a:r>
          </a:p>
        </p:txBody>
      </p:sp>
      <p:sp>
        <p:nvSpPr>
          <p:cNvPr id="4099" name="Rectangle 3"/>
          <p:cNvSpPr>
            <a:spLocks noGrp="1" noChangeArrowheads="1"/>
          </p:cNvSpPr>
          <p:nvPr>
            <p:ph type="body" idx="1"/>
          </p:nvPr>
        </p:nvSpPr>
        <p:spPr>
          <a:xfrm>
            <a:off x="2270125" y="1189038"/>
            <a:ext cx="6873875" cy="4937125"/>
          </a:xfrm>
        </p:spPr>
        <p:txBody>
          <a:bodyPr/>
          <a:lstStyle/>
          <a:p>
            <a:pPr eaLnBrk="1" hangingPunct="1"/>
            <a:r>
              <a:rPr lang="en-US" sz="3200" b="1" smtClean="0"/>
              <a:t>Good genetic stock</a:t>
            </a:r>
          </a:p>
          <a:p>
            <a:pPr eaLnBrk="1" hangingPunct="1"/>
            <a:r>
              <a:rPr lang="en-US" sz="3200" b="1" smtClean="0"/>
              <a:t>Good soil – “goodness of fit”</a:t>
            </a:r>
          </a:p>
          <a:p>
            <a:pPr eaLnBrk="1" hangingPunct="1"/>
            <a:r>
              <a:rPr lang="en-US" sz="3200" b="1" smtClean="0"/>
              <a:t>Sunshine – of love and warmth</a:t>
            </a:r>
          </a:p>
          <a:p>
            <a:pPr eaLnBrk="1" hangingPunct="1"/>
            <a:r>
              <a:rPr lang="en-US" sz="3200" b="1" smtClean="0"/>
              <a:t>Watering – with gentle teaching 	from God’s Word and life 	experiences</a:t>
            </a:r>
          </a:p>
          <a:p>
            <a:pPr eaLnBrk="1" hangingPunct="1"/>
            <a:r>
              <a:rPr lang="en-US" sz="3200" b="1" smtClean="0"/>
              <a:t>Fertilizer – special teaching 	experiences</a:t>
            </a:r>
          </a:p>
          <a:p>
            <a:pPr eaLnBrk="1" hangingPunct="1"/>
            <a:r>
              <a:rPr lang="en-US" sz="3200" b="1" smtClean="0"/>
              <a:t>Pruning – discipline</a:t>
            </a:r>
          </a:p>
          <a:p>
            <a:pPr eaLnBrk="1" hangingPunct="1"/>
            <a:r>
              <a:rPr lang="en-US" sz="3200" b="1" smtClean="0"/>
              <a:t>Protection – from winds/storms</a:t>
            </a:r>
          </a:p>
          <a:p>
            <a:pPr eaLnBrk="1" hangingPunct="1"/>
            <a:endParaRPr lang="en-US" sz="3200" b="1" smtClean="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amond(in)">
                                      <p:cBhvr>
                                        <p:cTn id="7" dur="10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diamond(in)">
                                      <p:cBhvr>
                                        <p:cTn id="12" dur="10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diamond(in)">
                                      <p:cBhvr>
                                        <p:cTn id="17" dur="10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diamond(in)">
                                      <p:cBhvr>
                                        <p:cTn id="22" dur="10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diamond(in)">
                                      <p:cBhvr>
                                        <p:cTn id="27" dur="10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diamond(in)">
                                      <p:cBhvr>
                                        <p:cTn id="32" dur="10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diamond(in)">
                                      <p:cBhvr>
                                        <p:cTn id="37" dur="10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F:\My Pictures\CHILDREN\My Pictures\MongolianGirl.jpg"/>
          <p:cNvPicPr>
            <a:picLocks noChangeAspect="1" noChangeArrowheads="1"/>
          </p:cNvPicPr>
          <p:nvPr/>
        </p:nvPicPr>
        <p:blipFill>
          <a:blip r:embed="rId3" cstate="print"/>
          <a:srcRect/>
          <a:stretch>
            <a:fillRect/>
          </a:stretch>
        </p:blipFill>
        <p:spPr bwMode="auto">
          <a:xfrm rot="20696544">
            <a:off x="208729" y="607439"/>
            <a:ext cx="1847633" cy="1851085"/>
          </a:xfrm>
          <a:prstGeom prst="teardrop">
            <a:avLst/>
          </a:prstGeom>
          <a:noFill/>
        </p:spPr>
      </p:pic>
      <p:sp>
        <p:nvSpPr>
          <p:cNvPr id="6147" name="Title 6"/>
          <p:cNvSpPr>
            <a:spLocks noGrp="1"/>
          </p:cNvSpPr>
          <p:nvPr>
            <p:ph type="title"/>
          </p:nvPr>
        </p:nvSpPr>
        <p:spPr>
          <a:xfrm>
            <a:off x="2420938" y="0"/>
            <a:ext cx="6943725" cy="1049338"/>
          </a:xfrm>
        </p:spPr>
        <p:txBody>
          <a:bodyPr/>
          <a:lstStyle/>
          <a:p>
            <a:pPr eaLnBrk="1" hangingPunct="1">
              <a:defRPr/>
            </a:pPr>
            <a:r>
              <a:rPr lang="en-US" sz="4800" b="1" dirty="0" smtClean="0">
                <a:solidFill>
                  <a:srgbClr val="C00000"/>
                </a:solidFill>
                <a:effectLst>
                  <a:outerShdw blurRad="38100" dist="38100" dir="2700000" algn="tl">
                    <a:srgbClr val="000000">
                      <a:alpha val="43137"/>
                    </a:srgbClr>
                  </a:outerShdw>
                </a:effectLst>
              </a:rPr>
              <a:t>Strong Values Needed</a:t>
            </a:r>
          </a:p>
        </p:txBody>
      </p:sp>
      <p:sp>
        <p:nvSpPr>
          <p:cNvPr id="7172" name="Content Placeholder 7"/>
          <p:cNvSpPr>
            <a:spLocks noGrp="1"/>
          </p:cNvSpPr>
          <p:nvPr>
            <p:ph idx="1"/>
          </p:nvPr>
        </p:nvSpPr>
        <p:spPr>
          <a:xfrm>
            <a:off x="2408238" y="1473200"/>
            <a:ext cx="6611937" cy="5130800"/>
          </a:xfrm>
        </p:spPr>
        <p:txBody>
          <a:bodyPr/>
          <a:lstStyle/>
          <a:p>
            <a:pPr eaLnBrk="1" hangingPunct="1">
              <a:buFontTx/>
              <a:buNone/>
            </a:pPr>
            <a:r>
              <a:rPr lang="en-US" sz="3200" b="1" i="1" smtClean="0"/>
              <a:t>“Children need more than good food, a nice physical environment and psychological understanding; they need to learn ethical principles—a firm notion of what they ought to do, and what they ought not to do, and why?”</a:t>
            </a:r>
          </a:p>
          <a:p>
            <a:pPr eaLnBrk="1" hangingPunct="1">
              <a:buFontTx/>
              <a:buNone/>
            </a:pPr>
            <a:r>
              <a:rPr lang="en-US" sz="3200" b="1" i="1" smtClean="0"/>
              <a:t>				Robert Coles</a:t>
            </a:r>
          </a:p>
          <a:p>
            <a:pPr eaLnBrk="1" hangingPunct="1">
              <a:buFontTx/>
              <a:buNone/>
            </a:pPr>
            <a:r>
              <a:rPr lang="en-US" sz="3200" b="1" i="1" smtClean="0"/>
              <a:t>				</a:t>
            </a:r>
            <a:r>
              <a:rPr lang="en-US" sz="3200" b="1" i="1" u="sng" smtClean="0"/>
              <a:t>Family Weekly</a:t>
            </a:r>
            <a:endParaRPr lang="en-US" sz="3200" b="1" i="1" smtClean="0"/>
          </a:p>
        </p:txBody>
      </p:sp>
    </p:spTree>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355725" y="254000"/>
            <a:ext cx="7788275" cy="839788"/>
          </a:xfrm>
        </p:spPr>
        <p:txBody>
          <a:bodyPr/>
          <a:lstStyle/>
          <a:p>
            <a:pPr eaLnBrk="1" hangingPunct="1">
              <a:defRPr/>
            </a:pPr>
            <a:r>
              <a:rPr lang="en-US" sz="4400" b="1" dirty="0" smtClean="0">
                <a:solidFill>
                  <a:srgbClr val="C00000"/>
                </a:solidFill>
                <a:effectLst>
                  <a:outerShdw blurRad="38100" dist="38100" dir="2700000" algn="tl">
                    <a:srgbClr val="000000">
                      <a:alpha val="43137"/>
                    </a:srgbClr>
                  </a:outerShdw>
                </a:effectLst>
              </a:rPr>
              <a:t>Ellen G. White’s Counsels</a:t>
            </a:r>
          </a:p>
        </p:txBody>
      </p:sp>
      <p:sp>
        <p:nvSpPr>
          <p:cNvPr id="8195" name="Content Placeholder 2"/>
          <p:cNvSpPr>
            <a:spLocks noGrp="1"/>
          </p:cNvSpPr>
          <p:nvPr>
            <p:ph idx="1"/>
          </p:nvPr>
        </p:nvSpPr>
        <p:spPr>
          <a:xfrm>
            <a:off x="2330450" y="1411288"/>
            <a:ext cx="6813550" cy="5148262"/>
          </a:xfrm>
        </p:spPr>
        <p:txBody>
          <a:bodyPr/>
          <a:lstStyle/>
          <a:p>
            <a:pPr eaLnBrk="1" hangingPunct="1">
              <a:buFontTx/>
              <a:buNone/>
            </a:pPr>
            <a:r>
              <a:rPr lang="en-US" sz="2800" b="1" smtClean="0"/>
              <a:t>“Parents, teach your children . . . how to conduct themselves in the home with true politeness. Educate them to show kindness and tenderness to one another. . .The principles of heaven are to be brought into the government of the home. Every child is to be taught to be polite, compassionate, loving, pitiful, courteous, tenderhearted.” </a:t>
            </a:r>
          </a:p>
          <a:p>
            <a:pPr eaLnBrk="1" hangingPunct="1">
              <a:buFontTx/>
              <a:buNone/>
            </a:pPr>
            <a:r>
              <a:rPr lang="en-US" sz="2800" b="1" i="1" smtClean="0"/>
              <a:t>				</a:t>
            </a:r>
            <a:r>
              <a:rPr lang="en-US" sz="2800" b="1" i="1" smtClean="0">
                <a:solidFill>
                  <a:srgbClr val="C00000"/>
                </a:solidFill>
              </a:rPr>
              <a:t>Child Guidance, 143.</a:t>
            </a:r>
            <a:r>
              <a:rPr lang="en-US" sz="2800" b="1" smtClean="0">
                <a:solidFill>
                  <a:srgbClr val="C00000"/>
                </a:solidFill>
              </a:rPr>
              <a:t>  </a:t>
            </a:r>
          </a:p>
          <a:p>
            <a:pPr eaLnBrk="1" hangingPunct="1">
              <a:buFontTx/>
              <a:buNone/>
            </a:pPr>
            <a:endParaRPr lang="en-US" sz="2800" smtClean="0"/>
          </a:p>
        </p:txBody>
      </p:sp>
      <p:pic>
        <p:nvPicPr>
          <p:cNvPr id="35842" name="Picture 2" descr="F:\My Pictures\CHILDREN\Congreso Sto Dgo 2007 - 03.jpg"/>
          <p:cNvPicPr>
            <a:picLocks noChangeAspect="1" noChangeArrowheads="1"/>
          </p:cNvPicPr>
          <p:nvPr/>
        </p:nvPicPr>
        <p:blipFill>
          <a:blip r:embed="rId3" cstate="print"/>
          <a:srcRect/>
          <a:stretch>
            <a:fillRect/>
          </a:stretch>
        </p:blipFill>
        <p:spPr bwMode="auto">
          <a:xfrm rot="21219689">
            <a:off x="103149" y="1376553"/>
            <a:ext cx="2187845" cy="1989733"/>
          </a:xfrm>
          <a:prstGeom prst="cloud">
            <a:avLst/>
          </a:prstGeom>
          <a:noFill/>
        </p:spPr>
      </p:pic>
    </p:spTree>
  </p:cSld>
  <p:clrMapOvr>
    <a:masterClrMapping/>
  </p:clrMapOvr>
  <p:transition>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My Pictures\CHILDREN\My Pictures\KenyaBoy&amp;Girl.jpg"/>
          <p:cNvPicPr>
            <a:picLocks noChangeAspect="1" noChangeArrowheads="1"/>
          </p:cNvPicPr>
          <p:nvPr/>
        </p:nvPicPr>
        <p:blipFill>
          <a:blip r:embed="rId3" cstate="print"/>
          <a:srcRect/>
          <a:stretch>
            <a:fillRect/>
          </a:stretch>
        </p:blipFill>
        <p:spPr bwMode="auto">
          <a:xfrm rot="20881095">
            <a:off x="162643" y="1515330"/>
            <a:ext cx="2099968" cy="1787279"/>
          </a:xfrm>
          <a:prstGeom prst="heart">
            <a:avLst/>
          </a:prstGeom>
          <a:noFill/>
          <a:ln>
            <a:solidFill>
              <a:srgbClr val="7030A0"/>
            </a:solidFill>
          </a:ln>
        </p:spPr>
      </p:pic>
      <p:sp>
        <p:nvSpPr>
          <p:cNvPr id="8195" name="Title 1"/>
          <p:cNvSpPr>
            <a:spLocks noGrp="1"/>
          </p:cNvSpPr>
          <p:nvPr>
            <p:ph type="title"/>
          </p:nvPr>
        </p:nvSpPr>
        <p:spPr>
          <a:xfrm>
            <a:off x="868363" y="0"/>
            <a:ext cx="8275637" cy="928688"/>
          </a:xfrm>
        </p:spPr>
        <p:txBody>
          <a:bodyPr/>
          <a:lstStyle/>
          <a:p>
            <a:pPr eaLnBrk="1" hangingPunct="1">
              <a:defRPr/>
            </a:pPr>
            <a:r>
              <a:rPr lang="en-US" sz="4800" b="1" dirty="0" smtClean="0">
                <a:solidFill>
                  <a:srgbClr val="C00000"/>
                </a:solidFill>
                <a:effectLst>
                  <a:outerShdw blurRad="38100" dist="38100" dir="2700000" algn="tl">
                    <a:srgbClr val="000000">
                      <a:alpha val="43137"/>
                    </a:srgbClr>
                  </a:outerShdw>
                </a:effectLst>
              </a:rPr>
              <a:t>Why Are Values Important?</a:t>
            </a:r>
          </a:p>
        </p:txBody>
      </p:sp>
      <p:sp>
        <p:nvSpPr>
          <p:cNvPr id="3" name="Content Placeholder 2"/>
          <p:cNvSpPr>
            <a:spLocks noGrp="1"/>
          </p:cNvSpPr>
          <p:nvPr>
            <p:ph idx="1"/>
          </p:nvPr>
        </p:nvSpPr>
        <p:spPr>
          <a:xfrm>
            <a:off x="2506663" y="1227138"/>
            <a:ext cx="6429375" cy="5105400"/>
          </a:xfrm>
        </p:spPr>
        <p:txBody>
          <a:bodyPr/>
          <a:lstStyle/>
          <a:p>
            <a:pPr eaLnBrk="1" hangingPunct="1"/>
            <a:r>
              <a:rPr lang="en-US" sz="3200" b="1" smtClean="0"/>
              <a:t>Lights the dark moments of decision.</a:t>
            </a:r>
          </a:p>
          <a:p>
            <a:pPr eaLnBrk="1" hangingPunct="1"/>
            <a:r>
              <a:rPr lang="en-US" sz="3200" b="1" smtClean="0"/>
              <a:t>Points the way to the path of integrity and honesty.</a:t>
            </a:r>
          </a:p>
          <a:p>
            <a:pPr eaLnBrk="1" hangingPunct="1"/>
            <a:r>
              <a:rPr lang="en-US" sz="3200" b="1" smtClean="0"/>
              <a:t>Keeps the soul in tune with God.</a:t>
            </a:r>
          </a:p>
          <a:p>
            <a:pPr eaLnBrk="1" hangingPunct="1"/>
            <a:r>
              <a:rPr lang="en-US" sz="3200" b="1" smtClean="0"/>
              <a:t>Provide a sense of purpose.</a:t>
            </a:r>
          </a:p>
          <a:p>
            <a:pPr eaLnBrk="1" hangingPunct="1"/>
            <a:r>
              <a:rPr lang="en-US" sz="3200" b="1" smtClean="0"/>
              <a:t>Directs the means and ends of actions. </a:t>
            </a:r>
          </a:p>
          <a:p>
            <a:pPr eaLnBrk="1" hangingPunct="1"/>
            <a:r>
              <a:rPr lang="en-US" sz="3200" b="1" smtClean="0"/>
              <a:t>Are standards of conduct. </a:t>
            </a:r>
          </a:p>
          <a:p>
            <a:pPr eaLnBrk="1" hangingPunct="1">
              <a:buFontTx/>
              <a:buNone/>
            </a:pPr>
            <a:endParaRPr lang="en-US" sz="3200" b="1" smtClean="0"/>
          </a:p>
          <a:p>
            <a:pPr eaLnBrk="1" hangingPunct="1"/>
            <a:endParaRPr lang="en-US" sz="32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F:\My Pictures\CHILDREN\Children\10890_wallpaper280[1].jpg"/>
          <p:cNvPicPr>
            <a:picLocks noChangeAspect="1" noChangeArrowheads="1"/>
          </p:cNvPicPr>
          <p:nvPr/>
        </p:nvPicPr>
        <p:blipFill>
          <a:blip r:embed="rId3" cstate="print">
            <a:lum bright="10000"/>
          </a:blip>
          <a:srcRect/>
          <a:stretch>
            <a:fillRect/>
          </a:stretch>
        </p:blipFill>
        <p:spPr bwMode="auto">
          <a:xfrm rot="20724819">
            <a:off x="-99821" y="1279853"/>
            <a:ext cx="2142499" cy="1606874"/>
          </a:xfrm>
          <a:prstGeom prst="cloud">
            <a:avLst/>
          </a:prstGeom>
          <a:noFill/>
        </p:spPr>
      </p:pic>
      <p:sp>
        <p:nvSpPr>
          <p:cNvPr id="9219" name="Title 1"/>
          <p:cNvSpPr>
            <a:spLocks noGrp="1"/>
          </p:cNvSpPr>
          <p:nvPr>
            <p:ph type="title"/>
          </p:nvPr>
        </p:nvSpPr>
        <p:spPr>
          <a:xfrm>
            <a:off x="1930400" y="-220663"/>
            <a:ext cx="7213600" cy="1270001"/>
          </a:xfrm>
        </p:spPr>
        <p:txBody>
          <a:bodyPr/>
          <a:lstStyle/>
          <a:p>
            <a:pPr eaLnBrk="1" hangingPunct="1">
              <a:defRPr/>
            </a:pPr>
            <a:r>
              <a:rPr lang="en-US" sz="4800" b="1" dirty="0" smtClean="0">
                <a:solidFill>
                  <a:srgbClr val="C00000"/>
                </a:solidFill>
                <a:effectLst>
                  <a:outerShdw blurRad="38100" dist="38100" dir="2700000" algn="tl">
                    <a:srgbClr val="000000">
                      <a:alpha val="43137"/>
                    </a:srgbClr>
                  </a:outerShdw>
                </a:effectLst>
              </a:rPr>
              <a:t>Values Begin With God</a:t>
            </a:r>
          </a:p>
        </p:txBody>
      </p:sp>
      <p:sp>
        <p:nvSpPr>
          <p:cNvPr id="3" name="Content Placeholder 2"/>
          <p:cNvSpPr>
            <a:spLocks noGrp="1"/>
          </p:cNvSpPr>
          <p:nvPr>
            <p:ph idx="1"/>
          </p:nvPr>
        </p:nvSpPr>
        <p:spPr>
          <a:xfrm>
            <a:off x="2119313" y="1295400"/>
            <a:ext cx="7024687" cy="5046663"/>
          </a:xfrm>
        </p:spPr>
        <p:txBody>
          <a:bodyPr/>
          <a:lstStyle/>
          <a:p>
            <a:pPr eaLnBrk="1" hangingPunct="1"/>
            <a:r>
              <a:rPr lang="en-US" sz="3200" b="1" smtClean="0"/>
              <a:t>Without God, values die</a:t>
            </a:r>
          </a:p>
          <a:p>
            <a:pPr eaLnBrk="1" hangingPunct="1"/>
            <a:r>
              <a:rPr lang="en-US" sz="3200" b="1" smtClean="0"/>
              <a:t>Today, God is no longer the source of values for most people</a:t>
            </a:r>
          </a:p>
          <a:p>
            <a:pPr eaLnBrk="1" hangingPunct="1"/>
            <a:r>
              <a:rPr lang="en-US" sz="3200" b="1" smtClean="0"/>
              <a:t>God’s values are sometimes drastically different from the secular values</a:t>
            </a:r>
          </a:p>
          <a:p>
            <a:pPr eaLnBrk="1" hangingPunct="1"/>
            <a:r>
              <a:rPr lang="en-US" sz="3200" b="1" smtClean="0"/>
              <a:t>What are God’s values?</a:t>
            </a:r>
          </a:p>
          <a:p>
            <a:pPr eaLnBrk="1" hangingPunct="1">
              <a:buFontTx/>
              <a:buNone/>
            </a:pPr>
            <a:r>
              <a:rPr lang="en-US" sz="3200" b="1" smtClean="0"/>
              <a:t>	*Gal 5:22,23		 *1 Cor  13</a:t>
            </a:r>
          </a:p>
          <a:p>
            <a:pPr eaLnBrk="1" hangingPunct="1">
              <a:buFontTx/>
              <a:buNone/>
            </a:pPr>
            <a:r>
              <a:rPr lang="en-US" sz="3200" b="1" smtClean="0"/>
              <a:t>	*2 Peter 1:5-7	 *Matt 5:3-11</a:t>
            </a:r>
          </a:p>
          <a:p>
            <a:pPr eaLnBrk="1" hangingPunct="1">
              <a:buFontTx/>
              <a:buNone/>
            </a:pPr>
            <a:endParaRPr lang="en-US" sz="2800" smtClean="0"/>
          </a:p>
          <a:p>
            <a:pPr eaLnBrk="1" hangingPunct="1"/>
            <a:endParaRPr lang="en-US" sz="2800" smtClean="0"/>
          </a:p>
          <a:p>
            <a:pPr eaLnBrk="1" hangingPunct="1"/>
            <a:endParaRPr lang="en-US" sz="2800" smtClean="0"/>
          </a:p>
          <a:p>
            <a:pPr eaLnBrk="1" hangingPunct="1">
              <a:buFontTx/>
              <a:buNone/>
            </a:pPr>
            <a:endParaRPr lang="en-US" sz="3200" b="1" smtClean="0"/>
          </a:p>
          <a:p>
            <a:pPr eaLnBrk="1" hangingPunct="1">
              <a:buFontTx/>
              <a:buNone/>
            </a:pPr>
            <a:r>
              <a:rPr lang="en-US" sz="3200" b="1" smtClean="0"/>
              <a:t>	</a:t>
            </a:r>
          </a:p>
          <a:p>
            <a:pPr eaLnBrk="1" hangingPunct="1">
              <a:buFontTx/>
              <a:buNone/>
            </a:pPr>
            <a:r>
              <a:rPr lang="en-US" sz="3200" b="1" smtClean="0"/>
              <a:t>	</a:t>
            </a:r>
            <a:endParaRPr lang="en-US" sz="2800" smtClean="0"/>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bg1"/>
              </a:solidFill>
            </a:endParaRPr>
          </a:p>
        </p:txBody>
      </p:sp>
      <p:graphicFrame>
        <p:nvGraphicFramePr>
          <p:cNvPr id="9" name="Diagram 8"/>
          <p:cNvGraphicFramePr/>
          <p:nvPr/>
        </p:nvGraphicFramePr>
        <p:xfrm>
          <a:off x="-525294" y="-1"/>
          <a:ext cx="10097311" cy="7101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3169677" y="2714250"/>
            <a:ext cx="2803268" cy="1323439"/>
          </a:xfrm>
          <a:prstGeom prst="rect">
            <a:avLst/>
          </a:prstGeom>
          <a:solidFill>
            <a:schemeClr val="bg1">
              <a:lumMod val="90000"/>
            </a:schemeClr>
          </a:solidFill>
        </p:spPr>
        <p:txBody>
          <a:bodyPr wrap="none">
            <a:spAutoFit/>
          </a:bodyPr>
          <a:lstStyle/>
          <a:p>
            <a:pPr algn="ctr">
              <a:defRPr/>
            </a:pPr>
            <a:r>
              <a:rPr lang="en-US" sz="8000" b="1" dirty="0">
                <a:ln w="31550" cmpd="sng">
                  <a:solidFill>
                    <a:schemeClr val="bg2">
                      <a:lumMod val="20000"/>
                      <a:lumOff val="80000"/>
                    </a:schemeClr>
                  </a:solidFill>
                  <a:prstDash val="solid"/>
                </a:ln>
                <a:solidFill>
                  <a:srgbClr val="C00000"/>
                </a:solidFill>
                <a:effectLst>
                  <a:outerShdw blurRad="50800" dist="40000" dir="5400000" algn="tl" rotWithShape="0">
                    <a:srgbClr val="000000">
                      <a:shade val="5000"/>
                      <a:satMod val="120000"/>
                      <a:alpha val="33000"/>
                    </a:srgbClr>
                  </a:outerShdw>
                </a:effectLst>
                <a:latin typeface="Arial Black" pitchFamily="34" charset="0"/>
              </a:rPr>
              <a:t>Love</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F:\My Pictures\CHILDREN\ToddlerPlay\Daddy'sKneePerfectPlaceForADuet.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825" y="295275"/>
            <a:ext cx="2055813" cy="2268538"/>
          </a:xfrm>
          <a:prstGeom prst="rect">
            <a:avLst/>
          </a:prstGeom>
          <a:noFill/>
          <a:ln w="9525">
            <a:noFill/>
            <a:miter lim="800000"/>
            <a:headEnd/>
            <a:tailEnd/>
          </a:ln>
        </p:spPr>
      </p:pic>
      <p:pic>
        <p:nvPicPr>
          <p:cNvPr id="12291" name="Picture 3" descr="F:\Clip Art\CLIP ARTS\Goodsalt clipart 2\Bible light stars.jpg"/>
          <p:cNvPicPr>
            <a:picLocks noGrp="1" noChangeAspect="1" noChangeArrowheads="1"/>
          </p:cNvPicPr>
          <p:nvPr>
            <p:ph idx="1"/>
          </p:nvPr>
        </p:nvPicPr>
        <p:blipFill>
          <a:blip r:embed="rId4" cstate="print"/>
          <a:srcRect/>
          <a:stretch>
            <a:fillRect/>
          </a:stretch>
        </p:blipFill>
        <p:spPr>
          <a:xfrm>
            <a:off x="1828800" y="0"/>
            <a:ext cx="7315200" cy="6858000"/>
          </a:xfrm>
          <a:noFill/>
        </p:spPr>
      </p:pic>
      <p:sp>
        <p:nvSpPr>
          <p:cNvPr id="2" name="Title 1"/>
          <p:cNvSpPr>
            <a:spLocks noGrp="1"/>
          </p:cNvSpPr>
          <p:nvPr>
            <p:ph type="title"/>
          </p:nvPr>
        </p:nvSpPr>
        <p:spPr>
          <a:xfrm>
            <a:off x="2119313" y="803275"/>
            <a:ext cx="7426325" cy="990600"/>
          </a:xfrm>
        </p:spPr>
        <p:txBody>
          <a:bodyPr/>
          <a:lstStyle/>
          <a:p>
            <a:pPr>
              <a:defRPr/>
            </a:pPr>
            <a:r>
              <a:rPr lang="en-US" sz="4800" b="1" dirty="0" smtClean="0">
                <a:solidFill>
                  <a:schemeClr val="bg1"/>
                </a:solidFill>
                <a:effectLst>
                  <a:outerShdw blurRad="38100" dist="38100" dir="2700000" algn="tl">
                    <a:srgbClr val="000000">
                      <a:alpha val="43137"/>
                    </a:srgbClr>
                  </a:outerShdw>
                </a:effectLst>
              </a:rPr>
              <a:t>    </a:t>
            </a:r>
            <a:br>
              <a:rPr lang="en-US" sz="4800" b="1" dirty="0" smtClean="0">
                <a:solidFill>
                  <a:schemeClr val="bg1"/>
                </a:solidFill>
                <a:effectLst>
                  <a:outerShdw blurRad="38100" dist="38100" dir="2700000" algn="tl">
                    <a:srgbClr val="000000">
                      <a:alpha val="43137"/>
                    </a:srgbClr>
                  </a:outerShdw>
                </a:effectLst>
              </a:rPr>
            </a:br>
            <a:r>
              <a:rPr lang="en-US" sz="4800" b="1" dirty="0" smtClean="0">
                <a:solidFill>
                  <a:schemeClr val="bg1"/>
                </a:solidFill>
                <a:effectLst>
                  <a:outerShdw blurRad="38100" dist="38100" dir="2700000" algn="tl">
                    <a:srgbClr val="000000">
                      <a:alpha val="43137"/>
                    </a:srgbClr>
                  </a:outerShdw>
                </a:effectLst>
              </a:rPr>
              <a:t>  </a:t>
            </a:r>
            <a:r>
              <a:rPr lang="en-US" sz="4800" b="1" dirty="0" smtClean="0">
                <a:solidFill>
                  <a:srgbClr val="FFFFFF"/>
                </a:solidFill>
                <a:effectLst>
                  <a:outerShdw blurRad="38100" dist="38100" dir="2700000" algn="tl">
                    <a:srgbClr val="000000">
                      <a:alpha val="43137"/>
                    </a:srgbClr>
                  </a:outerShdw>
                </a:effectLst>
              </a:rPr>
              <a:t>Effective Methods of </a:t>
            </a:r>
            <a:br>
              <a:rPr lang="en-US" sz="4800" b="1" dirty="0" smtClean="0">
                <a:solidFill>
                  <a:srgbClr val="FFFFFF"/>
                </a:solidFill>
                <a:effectLst>
                  <a:outerShdw blurRad="38100" dist="38100" dir="2700000" algn="tl">
                    <a:srgbClr val="000000">
                      <a:alpha val="43137"/>
                    </a:srgbClr>
                  </a:outerShdw>
                </a:effectLst>
              </a:rPr>
            </a:br>
            <a:r>
              <a:rPr lang="en-US" sz="4800" b="1" dirty="0" smtClean="0">
                <a:solidFill>
                  <a:srgbClr val="FFFFFF"/>
                </a:solidFill>
                <a:effectLst>
                  <a:outerShdw blurRad="38100" dist="38100" dir="2700000" algn="tl">
                    <a:srgbClr val="000000">
                      <a:alpha val="43137"/>
                    </a:srgbClr>
                  </a:outerShdw>
                </a:effectLst>
              </a:rPr>
              <a:t>Values Transformation</a:t>
            </a:r>
            <a:endParaRPr lang="en-US" sz="4800" b="1" dirty="0">
              <a:solidFill>
                <a:srgbClr val="FFFFFF"/>
              </a:solidFill>
              <a:effectLst>
                <a:outerShdw blurRad="38100" dist="38100" dir="2700000" algn="tl">
                  <a:srgbClr val="000000">
                    <a:alpha val="43137"/>
                  </a:srgbClr>
                </a:outerShdw>
              </a:effectLst>
            </a:endParaRPr>
          </a:p>
        </p:txBody>
      </p:sp>
      <p:sp>
        <p:nvSpPr>
          <p:cNvPr id="6" name="Rectangle 5"/>
          <p:cNvSpPr/>
          <p:nvPr/>
        </p:nvSpPr>
        <p:spPr>
          <a:xfrm>
            <a:off x="2220807" y="2436542"/>
            <a:ext cx="6904327" cy="258532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solidFill>
                  <a:srgbClr val="FF0000"/>
                </a:solidFill>
                <a:effectLst>
                  <a:outerShdw blurRad="50800" dist="39000" dir="5460000" algn="tl">
                    <a:srgbClr val="000000">
                      <a:alpha val="38000"/>
                    </a:srgbClr>
                  </a:outerShdw>
                </a:effectLst>
              </a:rPr>
              <a:t>1</a:t>
            </a:r>
          </a:p>
          <a:p>
            <a:pPr algn="ctr">
              <a:defRPr/>
            </a:pPr>
            <a:r>
              <a:rPr lang="en-US" sz="5400" b="1" dirty="0">
                <a:ln w="11430"/>
                <a:solidFill>
                  <a:srgbClr val="FF0000"/>
                </a:solidFill>
                <a:effectLst>
                  <a:outerShdw blurRad="50800" dist="39000" dir="5460000" algn="tl">
                    <a:srgbClr val="000000">
                      <a:alpha val="38000"/>
                    </a:srgbClr>
                  </a:outerShdw>
                </a:effectLst>
              </a:rPr>
              <a:t>MAINTAIN POSITIVE</a:t>
            </a:r>
          </a:p>
          <a:p>
            <a:pPr algn="ctr">
              <a:defRPr/>
            </a:pPr>
            <a:r>
              <a:rPr lang="en-US" sz="5400" b="1" dirty="0">
                <a:ln w="11430"/>
                <a:solidFill>
                  <a:srgbClr val="FF0000"/>
                </a:solidFill>
                <a:effectLst>
                  <a:outerShdw blurRad="50800" dist="39000" dir="5460000" algn="tl">
                    <a:srgbClr val="000000">
                      <a:alpha val="38000"/>
                    </a:srgbClr>
                  </a:outerShdw>
                </a:effectLst>
              </a:rPr>
              <a:t>RELATIONSHIPS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heme/theme1.xml><?xml version="1.0" encoding="utf-8"?>
<a:theme xmlns:a="http://schemas.openxmlformats.org/drawingml/2006/main" name="Earth Day - Indezine 2463">
  <a:themeElements>
    <a:clrScheme name="Office Theme 2">
      <a:dk1>
        <a:srgbClr val="000000"/>
      </a:dk1>
      <a:lt1>
        <a:srgbClr val="FAD7BB"/>
      </a:lt1>
      <a:dk2>
        <a:srgbClr val="000000"/>
      </a:dk2>
      <a:lt2>
        <a:srgbClr val="B2B2B2"/>
      </a:lt2>
      <a:accent1>
        <a:srgbClr val="EDA314"/>
      </a:accent1>
      <a:accent2>
        <a:srgbClr val="EF832C"/>
      </a:accent2>
      <a:accent3>
        <a:srgbClr val="FCE8DA"/>
      </a:accent3>
      <a:accent4>
        <a:srgbClr val="000000"/>
      </a:accent4>
      <a:accent5>
        <a:srgbClr val="F4CEAA"/>
      </a:accent5>
      <a:accent6>
        <a:srgbClr val="D97627"/>
      </a:accent6>
      <a:hlink>
        <a:srgbClr val="775209"/>
      </a:hlink>
      <a:folHlink>
        <a:srgbClr val="801100"/>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AD7BB"/>
        </a:lt1>
        <a:dk2>
          <a:srgbClr val="000000"/>
        </a:dk2>
        <a:lt2>
          <a:srgbClr val="B2B2B2"/>
        </a:lt2>
        <a:accent1>
          <a:srgbClr val="CC9366"/>
        </a:accent1>
        <a:accent2>
          <a:srgbClr val="F39F5C"/>
        </a:accent2>
        <a:accent3>
          <a:srgbClr val="FCE8DA"/>
        </a:accent3>
        <a:accent4>
          <a:srgbClr val="000000"/>
        </a:accent4>
        <a:accent5>
          <a:srgbClr val="E2C8B8"/>
        </a:accent5>
        <a:accent6>
          <a:srgbClr val="DC9053"/>
        </a:accent6>
        <a:hlink>
          <a:srgbClr val="763709"/>
        </a:hlink>
        <a:folHlink>
          <a:srgbClr val="593B27"/>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AD7BB"/>
        </a:lt1>
        <a:dk2>
          <a:srgbClr val="000000"/>
        </a:dk2>
        <a:lt2>
          <a:srgbClr val="B2B2B2"/>
        </a:lt2>
        <a:accent1>
          <a:srgbClr val="EDA314"/>
        </a:accent1>
        <a:accent2>
          <a:srgbClr val="EF832C"/>
        </a:accent2>
        <a:accent3>
          <a:srgbClr val="FCE8DA"/>
        </a:accent3>
        <a:accent4>
          <a:srgbClr val="000000"/>
        </a:accent4>
        <a:accent5>
          <a:srgbClr val="F4CEAA"/>
        </a:accent5>
        <a:accent6>
          <a:srgbClr val="D97627"/>
        </a:accent6>
        <a:hlink>
          <a:srgbClr val="775209"/>
        </a:hlink>
        <a:folHlink>
          <a:srgbClr val="8011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AD7BB"/>
        </a:lt1>
        <a:dk2>
          <a:srgbClr val="000000"/>
        </a:dk2>
        <a:lt2>
          <a:srgbClr val="B2B2B2"/>
        </a:lt2>
        <a:accent1>
          <a:srgbClr val="EFAD2C"/>
        </a:accent1>
        <a:accent2>
          <a:srgbClr val="2CEF73"/>
        </a:accent2>
        <a:accent3>
          <a:srgbClr val="FCE8DA"/>
        </a:accent3>
        <a:accent4>
          <a:srgbClr val="000000"/>
        </a:accent4>
        <a:accent5>
          <a:srgbClr val="F6D3AC"/>
        </a:accent5>
        <a:accent6>
          <a:srgbClr val="27D968"/>
        </a:accent6>
        <a:hlink>
          <a:srgbClr val="002380"/>
        </a:hlink>
        <a:folHlink>
          <a:srgbClr val="753500"/>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AD7BB"/>
        </a:lt1>
        <a:dk2>
          <a:srgbClr val="000000"/>
        </a:dk2>
        <a:lt2>
          <a:srgbClr val="B2B2B2"/>
        </a:lt2>
        <a:accent1>
          <a:srgbClr val="E3EF2C"/>
        </a:accent1>
        <a:accent2>
          <a:srgbClr val="5CBCF3"/>
        </a:accent2>
        <a:accent3>
          <a:srgbClr val="FCE8DA"/>
        </a:accent3>
        <a:accent4>
          <a:srgbClr val="000000"/>
        </a:accent4>
        <a:accent5>
          <a:srgbClr val="EFF6AC"/>
        </a:accent5>
        <a:accent6>
          <a:srgbClr val="53AADC"/>
        </a:accent6>
        <a:hlink>
          <a:srgbClr val="5C0080"/>
        </a:hlink>
        <a:folHlink>
          <a:srgbClr val="803A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CC9366"/>
        </a:accent1>
        <a:accent2>
          <a:srgbClr val="F39F5C"/>
        </a:accent2>
        <a:accent3>
          <a:srgbClr val="FFFFFF"/>
        </a:accent3>
        <a:accent4>
          <a:srgbClr val="000000"/>
        </a:accent4>
        <a:accent5>
          <a:srgbClr val="E2C8B8"/>
        </a:accent5>
        <a:accent6>
          <a:srgbClr val="DC9053"/>
        </a:accent6>
        <a:hlink>
          <a:srgbClr val="763709"/>
        </a:hlink>
        <a:folHlink>
          <a:srgbClr val="593B27"/>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EDA314"/>
        </a:accent1>
        <a:accent2>
          <a:srgbClr val="EF832C"/>
        </a:accent2>
        <a:accent3>
          <a:srgbClr val="FFFFFF"/>
        </a:accent3>
        <a:accent4>
          <a:srgbClr val="000000"/>
        </a:accent4>
        <a:accent5>
          <a:srgbClr val="F4CEAA"/>
        </a:accent5>
        <a:accent6>
          <a:srgbClr val="D97627"/>
        </a:accent6>
        <a:hlink>
          <a:srgbClr val="775209"/>
        </a:hlink>
        <a:folHlink>
          <a:srgbClr val="8011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EFAD2C"/>
        </a:accent1>
        <a:accent2>
          <a:srgbClr val="2CEF73"/>
        </a:accent2>
        <a:accent3>
          <a:srgbClr val="FFFFFF"/>
        </a:accent3>
        <a:accent4>
          <a:srgbClr val="000000"/>
        </a:accent4>
        <a:accent5>
          <a:srgbClr val="F6D3AC"/>
        </a:accent5>
        <a:accent6>
          <a:srgbClr val="27D968"/>
        </a:accent6>
        <a:hlink>
          <a:srgbClr val="002380"/>
        </a:hlink>
        <a:folHlink>
          <a:srgbClr val="753500"/>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E3EF2C"/>
        </a:accent1>
        <a:accent2>
          <a:srgbClr val="5CBCF3"/>
        </a:accent2>
        <a:accent3>
          <a:srgbClr val="FFFFFF"/>
        </a:accent3>
        <a:accent4>
          <a:srgbClr val="000000"/>
        </a:accent4>
        <a:accent5>
          <a:srgbClr val="EFF6AC"/>
        </a:accent5>
        <a:accent6>
          <a:srgbClr val="53AADC"/>
        </a:accent6>
        <a:hlink>
          <a:srgbClr val="5C0080"/>
        </a:hlink>
        <a:folHlink>
          <a:srgbClr val="803A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Earth Day - Indezine 2463</Template>
  <TotalTime>1382</TotalTime>
  <Words>2750</Words>
  <Application>Microsoft Office PowerPoint</Application>
  <PresentationFormat>On-screen Show (4:3)</PresentationFormat>
  <Paragraphs>432</Paragraphs>
  <Slides>28</Slides>
  <Notes>27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Earth Day - Indezine 2463</vt:lpstr>
      <vt:lpstr>Package</vt:lpstr>
      <vt:lpstr>    GROWING    CHRISTIAN VALUES    IN CHILDREN                 </vt:lpstr>
      <vt:lpstr>Psalm 1:1-3</vt:lpstr>
      <vt:lpstr>The Values Tree</vt:lpstr>
      <vt:lpstr>Strong Values Needed</vt:lpstr>
      <vt:lpstr>Ellen G. White’s Counsels</vt:lpstr>
      <vt:lpstr>Why Are Values Important?</vt:lpstr>
      <vt:lpstr>Values Begin With God</vt:lpstr>
      <vt:lpstr>Slide 8</vt:lpstr>
      <vt:lpstr>       Effective Methods of  Values Transformation</vt:lpstr>
      <vt:lpstr>Child Guidance, p. 496</vt:lpstr>
      <vt:lpstr>Slide 11</vt:lpstr>
      <vt:lpstr>Slide 12</vt:lpstr>
      <vt:lpstr>What Do They Model?</vt:lpstr>
      <vt:lpstr>Dwight Moody</vt:lpstr>
      <vt:lpstr>Testimonies, vol. 6, 119</vt:lpstr>
      <vt:lpstr>Effective Methods of  Values Transmission  </vt:lpstr>
      <vt:lpstr>Deuteronomy 6:5-7  “You shall love the Lord your God with all your heart, with all your soul, and with all your strength.  And these words which I command you today shall be in your heart.  You shall TEACH them diligently to your children, and shall talk of them when you sit in your house, when you walk by the way, when you lie down, and when you rise up.” </vt:lpstr>
      <vt:lpstr>How to Create Teachable   Moments</vt:lpstr>
      <vt:lpstr>John Gardner, Self-Renewal, 21 </vt:lpstr>
      <vt:lpstr>Teaching Strategies:</vt:lpstr>
      <vt:lpstr>Effective Methods of Values Transmission  </vt:lpstr>
      <vt:lpstr>Discipline Guidelines</vt:lpstr>
      <vt:lpstr>Slide 23</vt:lpstr>
      <vt:lpstr>Slide 24</vt:lpstr>
      <vt:lpstr>Values of Family Worship</vt:lpstr>
      <vt:lpstr>Slide 26</vt:lpstr>
      <vt:lpstr>Service Projects</vt:lpstr>
      <vt:lpstr>The Responsibility of Parents    and Teachers</vt:lpstr>
    </vt:vector>
  </TitlesOfParts>
  <Company>General Conference of Seventh-day Adventists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KohL</dc:creator>
  <cp:lastModifiedBy>Pamella Scott</cp:lastModifiedBy>
  <cp:revision>96</cp:revision>
  <dcterms:created xsi:type="dcterms:W3CDTF">2009-02-13T20:03:33Z</dcterms:created>
  <dcterms:modified xsi:type="dcterms:W3CDTF">2012-09-05T18:21:01Z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TC300023141033</vt:lpwstr>
  </property>
</Properties>
</file>